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36"/>
    <p:restoredTop sz="94646"/>
  </p:normalViewPr>
  <p:slideViewPr>
    <p:cSldViewPr snapToGrid="0" snapToObjects="1">
      <p:cViewPr varScale="1">
        <p:scale>
          <a:sx n="90" d="100"/>
          <a:sy n="90" d="100"/>
        </p:scale>
        <p:origin x="218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6ABEE5-113B-4C7E-A27A-4CD3F82970E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6E78F53-A971-40E8-B3DB-6F923517ADFF}">
      <dgm:prSet/>
      <dgm:spPr>
        <a:solidFill>
          <a:schemeClr val="bg1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RTI Act 2005 empowers citizens to seek information.</a:t>
          </a:r>
        </a:p>
      </dgm:t>
    </dgm:pt>
    <dgm:pt modelId="{6908741E-C452-4A94-A707-CB30385B610A}" type="parTrans" cxnId="{5CE87174-1C92-4514-833B-CDCF7D339E38}">
      <dgm:prSet/>
      <dgm:spPr/>
      <dgm:t>
        <a:bodyPr/>
        <a:lstStyle/>
        <a:p>
          <a:endParaRPr lang="en-US"/>
        </a:p>
      </dgm:t>
    </dgm:pt>
    <dgm:pt modelId="{B3629316-EFC7-4000-B617-4BB5F0BDB35B}" type="sibTrans" cxnId="{5CE87174-1C92-4514-833B-CDCF7D339E38}">
      <dgm:prSet/>
      <dgm:spPr/>
      <dgm:t>
        <a:bodyPr/>
        <a:lstStyle/>
        <a:p>
          <a:endParaRPr lang="en-US"/>
        </a:p>
      </dgm:t>
    </dgm:pt>
    <dgm:pt modelId="{EC190F32-3255-4224-827B-C72264C4296D}">
      <dgm:prSet/>
      <dgm:spPr>
        <a:solidFill>
          <a:schemeClr val="bg1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Promotes transparency and accountability.</a:t>
          </a:r>
        </a:p>
      </dgm:t>
    </dgm:pt>
    <dgm:pt modelId="{3861B810-19F4-42A6-A06B-9737921C55DA}" type="parTrans" cxnId="{DF544369-318D-436A-B166-76F7800469CD}">
      <dgm:prSet/>
      <dgm:spPr/>
      <dgm:t>
        <a:bodyPr/>
        <a:lstStyle/>
        <a:p>
          <a:endParaRPr lang="en-US"/>
        </a:p>
      </dgm:t>
    </dgm:pt>
    <dgm:pt modelId="{4F03C726-42D8-400C-835B-ED80D23293C9}" type="sibTrans" cxnId="{DF544369-318D-436A-B166-76F7800469CD}">
      <dgm:prSet/>
      <dgm:spPr/>
      <dgm:t>
        <a:bodyPr/>
        <a:lstStyle/>
        <a:p>
          <a:endParaRPr lang="en-US"/>
        </a:p>
      </dgm:t>
    </dgm:pt>
    <dgm:pt modelId="{F7DCD960-6AD2-8C47-8F82-511A4F72F829}" type="pres">
      <dgm:prSet presAssocID="{AC6ABEE5-113B-4C7E-A27A-4CD3F82970EB}" presName="linear" presStyleCnt="0">
        <dgm:presLayoutVars>
          <dgm:animLvl val="lvl"/>
          <dgm:resizeHandles val="exact"/>
        </dgm:presLayoutVars>
      </dgm:prSet>
      <dgm:spPr/>
    </dgm:pt>
    <dgm:pt modelId="{10FFFFB0-99A2-9240-9F10-87D88CF33984}" type="pres">
      <dgm:prSet presAssocID="{26E78F53-A971-40E8-B3DB-6F923517ADFF}" presName="parentText" presStyleLbl="node1" presStyleIdx="0" presStyleCnt="2" custScaleY="137041">
        <dgm:presLayoutVars>
          <dgm:chMax val="0"/>
          <dgm:bulletEnabled val="1"/>
        </dgm:presLayoutVars>
      </dgm:prSet>
      <dgm:spPr/>
    </dgm:pt>
    <dgm:pt modelId="{7DEB6327-D905-1E46-96D6-B3280882D5AC}" type="pres">
      <dgm:prSet presAssocID="{B3629316-EFC7-4000-B617-4BB5F0BDB35B}" presName="spacer" presStyleCnt="0"/>
      <dgm:spPr/>
    </dgm:pt>
    <dgm:pt modelId="{99334122-907E-0C43-8053-8EABE85CAC3E}" type="pres">
      <dgm:prSet presAssocID="{EC190F32-3255-4224-827B-C72264C4296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90EF102-7861-9643-8986-385DECF65DF0}" type="presOf" srcId="{AC6ABEE5-113B-4C7E-A27A-4CD3F82970EB}" destId="{F7DCD960-6AD2-8C47-8F82-511A4F72F829}" srcOrd="0" destOrd="0" presId="urn:microsoft.com/office/officeart/2005/8/layout/vList2"/>
    <dgm:cxn modelId="{60422B07-78DB-8641-88F3-CD604D4BD16E}" type="presOf" srcId="{26E78F53-A971-40E8-B3DB-6F923517ADFF}" destId="{10FFFFB0-99A2-9240-9F10-87D88CF33984}" srcOrd="0" destOrd="0" presId="urn:microsoft.com/office/officeart/2005/8/layout/vList2"/>
    <dgm:cxn modelId="{DF544369-318D-436A-B166-76F7800469CD}" srcId="{AC6ABEE5-113B-4C7E-A27A-4CD3F82970EB}" destId="{EC190F32-3255-4224-827B-C72264C4296D}" srcOrd="1" destOrd="0" parTransId="{3861B810-19F4-42A6-A06B-9737921C55DA}" sibTransId="{4F03C726-42D8-400C-835B-ED80D23293C9}"/>
    <dgm:cxn modelId="{F62EE96D-9ABB-0540-A4E2-6CEF836A486E}" type="presOf" srcId="{EC190F32-3255-4224-827B-C72264C4296D}" destId="{99334122-907E-0C43-8053-8EABE85CAC3E}" srcOrd="0" destOrd="0" presId="urn:microsoft.com/office/officeart/2005/8/layout/vList2"/>
    <dgm:cxn modelId="{5CE87174-1C92-4514-833B-CDCF7D339E38}" srcId="{AC6ABEE5-113B-4C7E-A27A-4CD3F82970EB}" destId="{26E78F53-A971-40E8-B3DB-6F923517ADFF}" srcOrd="0" destOrd="0" parTransId="{6908741E-C452-4A94-A707-CB30385B610A}" sibTransId="{B3629316-EFC7-4000-B617-4BB5F0BDB35B}"/>
    <dgm:cxn modelId="{44F31744-F308-4E42-986F-4968DC5A9886}" type="presParOf" srcId="{F7DCD960-6AD2-8C47-8F82-511A4F72F829}" destId="{10FFFFB0-99A2-9240-9F10-87D88CF33984}" srcOrd="0" destOrd="0" presId="urn:microsoft.com/office/officeart/2005/8/layout/vList2"/>
    <dgm:cxn modelId="{F5B1BCF7-97FD-C34D-AEA1-54B3BAC44468}" type="presParOf" srcId="{F7DCD960-6AD2-8C47-8F82-511A4F72F829}" destId="{7DEB6327-D905-1E46-96D6-B3280882D5AC}" srcOrd="1" destOrd="0" presId="urn:microsoft.com/office/officeart/2005/8/layout/vList2"/>
    <dgm:cxn modelId="{873A25B3-6EA2-8644-B85C-7CB5497ACBFA}" type="presParOf" srcId="{F7DCD960-6AD2-8C47-8F82-511A4F72F829}" destId="{99334122-907E-0C43-8053-8EABE85CAC3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FFFB0-99A2-9240-9F10-87D88CF33984}">
      <dsp:nvSpPr>
        <dsp:cNvPr id="0" name=""/>
        <dsp:cNvSpPr/>
      </dsp:nvSpPr>
      <dsp:spPr>
        <a:xfrm>
          <a:off x="0" y="385493"/>
          <a:ext cx="5175384" cy="2963045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RTI Act 2005 empowers citizens to seek information.</a:t>
          </a:r>
        </a:p>
      </dsp:txBody>
      <dsp:txXfrm>
        <a:off x="144644" y="530137"/>
        <a:ext cx="4886096" cy="2673757"/>
      </dsp:txXfrm>
    </dsp:sp>
    <dsp:sp modelId="{99334122-907E-0C43-8053-8EABE85CAC3E}">
      <dsp:nvSpPr>
        <dsp:cNvPr id="0" name=""/>
        <dsp:cNvSpPr/>
      </dsp:nvSpPr>
      <dsp:spPr>
        <a:xfrm>
          <a:off x="0" y="3469499"/>
          <a:ext cx="5175384" cy="216216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Promotes transparency and accountability.</a:t>
          </a:r>
        </a:p>
      </dsp:txBody>
      <dsp:txXfrm>
        <a:off x="105548" y="3575047"/>
        <a:ext cx="4964288" cy="1951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80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918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849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285510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179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031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823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363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277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681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371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874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167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889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719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943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408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79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DFADFB3-3D44-49A8-AE3B-A87C61607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B912AE0-CAD9-4F8F-A2A2-BDF07D4ED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D7C2DEF-63C5-495B-BBE5-720E5D12B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E21E403-0B61-4473-BE57-AB0F16379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CB856F-1629-CD0A-33ED-D0D44D66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6" y="643463"/>
            <a:ext cx="5592004" cy="4973111"/>
          </a:xfrm>
          <a:noFill/>
          <a:ln w="19050">
            <a:noFill/>
            <a:prstDash val="dash"/>
          </a:ln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File an RTI </a:t>
            </a: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(Right </a:t>
            </a: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Information)</a:t>
            </a: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Graphic 5" descr="Paperclip">
            <a:extLst>
              <a:ext uri="{FF2B5EF4-FFF2-40B4-BE49-F238E27FC236}">
                <a16:creationId xmlns:a16="http://schemas.microsoft.com/office/drawing/2014/main" id="{6C80A396-AF8C-2BAB-C2A4-96BEB09B3B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77754" y="983122"/>
            <a:ext cx="3123371" cy="4633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55657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228601"/>
            <a:ext cx="8078152" cy="857250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7: First Appeal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085851"/>
            <a:ext cx="7955280" cy="5177789"/>
          </a:xfrm>
        </p:spPr>
        <p:txBody>
          <a:bodyPr/>
          <a:lstStyle/>
          <a:p>
            <a:endParaRPr dirty="0"/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response or unsatisfactory reply.</a:t>
            </a:r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 to First Appellate Authority within 30 days.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214313"/>
            <a:ext cx="8078152" cy="814387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8: Second Appeal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028700"/>
            <a:ext cx="7955280" cy="5234940"/>
          </a:xfrm>
        </p:spPr>
        <p:txBody>
          <a:bodyPr/>
          <a:lstStyle/>
          <a:p>
            <a:endParaRPr dirty="0"/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to Central/State Information Commission.</a:t>
            </a:r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limit: Within 90 days.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200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Penalties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8714"/>
            <a:ext cx="8229600" cy="5454648"/>
          </a:xfrm>
        </p:spPr>
        <p:txBody>
          <a:bodyPr/>
          <a:lstStyle/>
          <a:p>
            <a:endParaRPr dirty="0"/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PIO fined ₹250 per day for delay.</a:t>
            </a:r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₹25,000.</a:t>
            </a:r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false or incomplete information.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1463"/>
            <a:ext cx="8092440" cy="857250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72087"/>
          </a:xfrm>
        </p:spPr>
        <p:txBody>
          <a:bodyPr/>
          <a:lstStyle/>
          <a:p>
            <a:endParaRPr dirty="0"/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Authority → Find PIO → Write RTI → Pay Fee → Submit.</a:t>
            </a:r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Wait 30 days → First Appeal → Second Appeal.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pPr algn="ctr"/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b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b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RTI?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2C1A0E64-8A28-CD92-99D1-6555792BE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738282"/>
              </p:ext>
            </p:extLst>
          </p:nvPr>
        </p:nvGraphicFramePr>
        <p:xfrm>
          <a:off x="3486013" y="640822"/>
          <a:ext cx="5175384" cy="6017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764373"/>
            <a:ext cx="7792402" cy="1293028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Can File RTI?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citizen of India.</a:t>
            </a:r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age limit.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271463"/>
            <a:ext cx="8078152" cy="1471612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1: Identify Public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49" y="1614487"/>
            <a:ext cx="8786813" cy="4972049"/>
          </a:xfrm>
        </p:spPr>
        <p:txBody>
          <a:bodyPr>
            <a:normAutofit/>
          </a:bodyPr>
          <a:lstStyle/>
          <a:p>
            <a:endParaRPr dirty="0"/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department responsible for the information.</a:t>
            </a:r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Municipal office, Revenue department, etc.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7" y="371475"/>
            <a:ext cx="8315325" cy="785813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2: Find the PIO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157288"/>
            <a:ext cx="7955280" cy="5106352"/>
          </a:xfrm>
        </p:spPr>
        <p:txBody>
          <a:bodyPr>
            <a:normAutofit fontScale="92500"/>
          </a:bodyPr>
          <a:lstStyle/>
          <a:p>
            <a:endParaRPr dirty="0"/>
          </a:p>
          <a:p>
            <a:pPr algn="ctr"/>
            <a:r>
              <a:rPr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Locate the Public Information Officer.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via website, office, or RTI portals.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42875"/>
            <a:ext cx="7955280" cy="1328738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3: Write the RTI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471613"/>
            <a:ext cx="7955280" cy="4792027"/>
          </a:xfrm>
        </p:spPr>
        <p:txBody>
          <a:bodyPr/>
          <a:lstStyle/>
          <a:p>
            <a:endParaRPr dirty="0"/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Mention name and address.</a:t>
            </a:r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information clearly.</a:t>
            </a:r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need to give reasons.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00025"/>
            <a:ext cx="7955280" cy="800100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4: RTI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128713"/>
            <a:ext cx="7955280" cy="5134927"/>
          </a:xfrm>
        </p:spPr>
        <p:txBody>
          <a:bodyPr/>
          <a:lstStyle/>
          <a:p>
            <a:endParaRPr dirty="0"/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fee: ₹10.</a:t>
            </a:r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Modes: IPO, DD, Cash, Online Payment.</a:t>
            </a:r>
          </a:p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BPL applicants exempted.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637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5: Submit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88" y="1057275"/>
            <a:ext cx="8581072" cy="5526087"/>
          </a:xfrm>
        </p:spPr>
        <p:txBody>
          <a:bodyPr/>
          <a:lstStyle/>
          <a:p>
            <a:endParaRPr dirty="0"/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 via Post, 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In-person, or Online.</a:t>
            </a:r>
          </a:p>
          <a:p>
            <a:pPr algn="ctr"/>
            <a:r>
              <a:rPr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acknowledgment/receipt.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71463"/>
            <a:ext cx="7955280" cy="1400175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6: Time Limits for Reply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ctr"/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days: Normal cases.</a:t>
            </a:r>
          </a:p>
          <a:p>
            <a:pPr algn="ctr"/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 hours: Life &amp; liberty.</a:t>
            </a:r>
          </a:p>
          <a:p>
            <a:pPr algn="ctr"/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days: Through APIO.</a:t>
            </a:r>
          </a:p>
          <a:p>
            <a:pPr algn="ctr"/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days: Third party cases.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715</TotalTime>
  <Words>286</Words>
  <Application>Microsoft Macintosh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Times New Roman</vt:lpstr>
      <vt:lpstr>Vapor Trail</vt:lpstr>
      <vt:lpstr>How to File an RTI  (Right  to  Information) </vt:lpstr>
      <vt:lpstr>What  is  RTI?</vt:lpstr>
      <vt:lpstr>Who Can File RTI?</vt:lpstr>
      <vt:lpstr>Step 1: Identify Public     Authority</vt:lpstr>
      <vt:lpstr>Step 2: Find the PIO</vt:lpstr>
      <vt:lpstr>Step 3: Write the RTI              Application</vt:lpstr>
      <vt:lpstr>Step 4: RTI Fees</vt:lpstr>
      <vt:lpstr>Step 5: Submit Application</vt:lpstr>
      <vt:lpstr>Step 6: Time Limits for Reply</vt:lpstr>
      <vt:lpstr>Step 7: First Appeal</vt:lpstr>
      <vt:lpstr>Step 8: Second Appeal</vt:lpstr>
      <vt:lpstr>Penalties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2025-11-22T04:55:54Z</dcterms:modified>
  <cp:category/>
</cp:coreProperties>
</file>