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03"/>
    <p:restoredTop sz="94567"/>
  </p:normalViewPr>
  <p:slideViewPr>
    <p:cSldViewPr snapToGrid="0" snapToObjects="1">
      <p:cViewPr varScale="1">
        <p:scale>
          <a:sx n="65" d="100"/>
          <a:sy n="65" d="100"/>
        </p:scale>
        <p:origin x="1128" y="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16E502-D073-4641-AD7C-4201BD9867B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06DCD02-4267-4F1D-A1CC-57E5F032B0E5}">
      <dgm:prSet custT="1"/>
      <dgm:spPr/>
      <dgm:t>
        <a:bodyPr/>
        <a:lstStyle/>
        <a:p>
          <a:pPr algn="just"/>
          <a:r>
            <a:rPr lang="en-US" sz="3200" b="1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Intellectual Debates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: Characters engage in philosophical and ideological discussions.</a:t>
          </a:r>
        </a:p>
      </dgm:t>
    </dgm:pt>
    <dgm:pt modelId="{EA20AA0C-6DCC-4887-8C13-D06A229E5048}" type="parTrans" cxnId="{A328F867-9766-47F7-A417-A8CC4018A925}">
      <dgm:prSet/>
      <dgm:spPr/>
      <dgm:t>
        <a:bodyPr/>
        <a:lstStyle/>
        <a:p>
          <a:endParaRPr lang="en-US"/>
        </a:p>
      </dgm:t>
    </dgm:pt>
    <dgm:pt modelId="{46B2BDE6-9D3F-4A7D-B821-D809E3C7C5E3}" type="sibTrans" cxnId="{A328F867-9766-47F7-A417-A8CC4018A925}">
      <dgm:prSet/>
      <dgm:spPr/>
      <dgm:t>
        <a:bodyPr/>
        <a:lstStyle/>
        <a:p>
          <a:endParaRPr lang="en-US"/>
        </a:p>
      </dgm:t>
    </dgm:pt>
    <dgm:pt modelId="{50F165DC-B932-495C-B393-991D981EEA78}">
      <dgm:prSet custT="1"/>
      <dgm:spPr/>
      <dgm:t>
        <a:bodyPr/>
        <a:lstStyle/>
        <a:p>
          <a:pPr algn="just"/>
          <a:r>
            <a:rPr lang="en-US" sz="3200" b="1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Minimal Action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: The emphasis is on dialogue rather than physical events.</a:t>
          </a:r>
        </a:p>
      </dgm:t>
    </dgm:pt>
    <dgm:pt modelId="{AF0F0011-2B4C-4D81-A91A-72BFE0FEB9C2}" type="parTrans" cxnId="{D304F208-9AF6-4B85-ADD4-2D3152305BCF}">
      <dgm:prSet/>
      <dgm:spPr/>
      <dgm:t>
        <a:bodyPr/>
        <a:lstStyle/>
        <a:p>
          <a:endParaRPr lang="en-US"/>
        </a:p>
      </dgm:t>
    </dgm:pt>
    <dgm:pt modelId="{9F711A5B-CC16-444C-AF0E-D75B1AECB659}" type="sibTrans" cxnId="{D304F208-9AF6-4B85-ADD4-2D3152305BCF}">
      <dgm:prSet/>
      <dgm:spPr/>
      <dgm:t>
        <a:bodyPr/>
        <a:lstStyle/>
        <a:p>
          <a:endParaRPr lang="en-US"/>
        </a:p>
      </dgm:t>
    </dgm:pt>
    <dgm:pt modelId="{692BED7D-7753-4143-BCCA-A75DDB585918}">
      <dgm:prSet custT="1"/>
      <dgm:spPr/>
      <dgm:t>
        <a:bodyPr/>
        <a:lstStyle/>
        <a:p>
          <a:pPr algn="just"/>
          <a:r>
            <a:rPr lang="en-US" sz="3200" b="1" dirty="0">
              <a:solidFill>
                <a:schemeClr val="tx1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Social and Political Themes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: Focus on class struggle, feminism, morality, and justice.</a:t>
          </a:r>
        </a:p>
      </dgm:t>
    </dgm:pt>
    <dgm:pt modelId="{C046C8A8-A3F7-4EAC-9D10-A17B7EB57E7A}" type="parTrans" cxnId="{9F2554DB-C094-4447-B600-C9EE60EDC637}">
      <dgm:prSet/>
      <dgm:spPr/>
      <dgm:t>
        <a:bodyPr/>
        <a:lstStyle/>
        <a:p>
          <a:endParaRPr lang="en-US"/>
        </a:p>
      </dgm:t>
    </dgm:pt>
    <dgm:pt modelId="{86FFBE00-323D-4E42-BDDF-8598CB7BF368}" type="sibTrans" cxnId="{9F2554DB-C094-4447-B600-C9EE60EDC637}">
      <dgm:prSet/>
      <dgm:spPr/>
      <dgm:t>
        <a:bodyPr/>
        <a:lstStyle/>
        <a:p>
          <a:endParaRPr lang="en-US"/>
        </a:p>
      </dgm:t>
    </dgm:pt>
    <dgm:pt modelId="{1649EFD7-9BD4-415D-A6A8-85E3FC8D31D2}">
      <dgm:prSet/>
      <dgm:spPr/>
      <dgm:t>
        <a:bodyPr/>
        <a:lstStyle/>
        <a:p>
          <a:r>
            <a:rPr lang="en-US" b="1" dirty="0">
              <a:solidFill>
                <a:schemeClr val="bg1"/>
              </a:solidFill>
              <a:highlight>
                <a:srgbClr val="00008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Realistic and Symbolic Elements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: Often blends realism with allegorical or symbolic storytelling.</a:t>
          </a:r>
        </a:p>
      </dgm:t>
    </dgm:pt>
    <dgm:pt modelId="{721B3A14-9B93-4093-8D67-FBE3F3377FAA}" type="parTrans" cxnId="{2B0B4A32-BD31-4DDC-915D-39FB55412ADB}">
      <dgm:prSet/>
      <dgm:spPr/>
      <dgm:t>
        <a:bodyPr/>
        <a:lstStyle/>
        <a:p>
          <a:endParaRPr lang="en-US"/>
        </a:p>
      </dgm:t>
    </dgm:pt>
    <dgm:pt modelId="{A6F5A8EA-1C8B-4A8D-BA1E-8FCB927BFBBF}" type="sibTrans" cxnId="{2B0B4A32-BD31-4DDC-915D-39FB55412ADB}">
      <dgm:prSet/>
      <dgm:spPr/>
      <dgm:t>
        <a:bodyPr/>
        <a:lstStyle/>
        <a:p>
          <a:endParaRPr lang="en-US"/>
        </a:p>
      </dgm:t>
    </dgm:pt>
    <dgm:pt modelId="{5AFEFF14-4BDE-8542-9E65-B65B69896B26}" type="pres">
      <dgm:prSet presAssocID="{C816E502-D073-4641-AD7C-4201BD9867B9}" presName="linear" presStyleCnt="0">
        <dgm:presLayoutVars>
          <dgm:animLvl val="lvl"/>
          <dgm:resizeHandles val="exact"/>
        </dgm:presLayoutVars>
      </dgm:prSet>
      <dgm:spPr/>
    </dgm:pt>
    <dgm:pt modelId="{DFA70729-8B7A-5E42-A223-640481DB1951}" type="pres">
      <dgm:prSet presAssocID="{D06DCD02-4267-4F1D-A1CC-57E5F032B0E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08A52C4-5A19-BD4C-A81D-1FBDCCB706B4}" type="pres">
      <dgm:prSet presAssocID="{46B2BDE6-9D3F-4A7D-B821-D809E3C7C5E3}" presName="spacer" presStyleCnt="0"/>
      <dgm:spPr/>
    </dgm:pt>
    <dgm:pt modelId="{08A605E4-8B67-4645-9C93-9C9365EA0716}" type="pres">
      <dgm:prSet presAssocID="{50F165DC-B932-495C-B393-991D981EEA7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34D4DCA-AEBD-3D4E-99F8-7E285BEC7815}" type="pres">
      <dgm:prSet presAssocID="{9F711A5B-CC16-444C-AF0E-D75B1AECB659}" presName="spacer" presStyleCnt="0"/>
      <dgm:spPr/>
    </dgm:pt>
    <dgm:pt modelId="{51B86D78-4CC8-734C-B3C6-F0E57C954174}" type="pres">
      <dgm:prSet presAssocID="{692BED7D-7753-4143-BCCA-A75DDB58591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DEDBD27-C22F-D248-8C0F-A95D1876E689}" type="pres">
      <dgm:prSet presAssocID="{86FFBE00-323D-4E42-BDDF-8598CB7BF368}" presName="spacer" presStyleCnt="0"/>
      <dgm:spPr/>
    </dgm:pt>
    <dgm:pt modelId="{04D4895B-14EF-8F42-9025-7D6456AAF96C}" type="pres">
      <dgm:prSet presAssocID="{1649EFD7-9BD4-415D-A6A8-85E3FC8D31D2}" presName="parentText" presStyleLbl="node1" presStyleIdx="3" presStyleCnt="4" custScaleY="124529">
        <dgm:presLayoutVars>
          <dgm:chMax val="0"/>
          <dgm:bulletEnabled val="1"/>
        </dgm:presLayoutVars>
      </dgm:prSet>
      <dgm:spPr/>
    </dgm:pt>
  </dgm:ptLst>
  <dgm:cxnLst>
    <dgm:cxn modelId="{D304F208-9AF6-4B85-ADD4-2D3152305BCF}" srcId="{C816E502-D073-4641-AD7C-4201BD9867B9}" destId="{50F165DC-B932-495C-B393-991D981EEA78}" srcOrd="1" destOrd="0" parTransId="{AF0F0011-2B4C-4D81-A91A-72BFE0FEB9C2}" sibTransId="{9F711A5B-CC16-444C-AF0E-D75B1AECB659}"/>
    <dgm:cxn modelId="{2E7AE521-07A4-DB40-9804-A28E3C8A0D55}" type="presOf" srcId="{D06DCD02-4267-4F1D-A1CC-57E5F032B0E5}" destId="{DFA70729-8B7A-5E42-A223-640481DB1951}" srcOrd="0" destOrd="0" presId="urn:microsoft.com/office/officeart/2005/8/layout/vList2"/>
    <dgm:cxn modelId="{2B0B4A32-BD31-4DDC-915D-39FB55412ADB}" srcId="{C816E502-D073-4641-AD7C-4201BD9867B9}" destId="{1649EFD7-9BD4-415D-A6A8-85E3FC8D31D2}" srcOrd="3" destOrd="0" parTransId="{721B3A14-9B93-4093-8D67-FBE3F3377FAA}" sibTransId="{A6F5A8EA-1C8B-4A8D-BA1E-8FCB927BFBBF}"/>
    <dgm:cxn modelId="{C6667643-0FC1-5A4F-93AB-212A70612DFB}" type="presOf" srcId="{692BED7D-7753-4143-BCCA-A75DDB585918}" destId="{51B86D78-4CC8-734C-B3C6-F0E57C954174}" srcOrd="0" destOrd="0" presId="urn:microsoft.com/office/officeart/2005/8/layout/vList2"/>
    <dgm:cxn modelId="{A328F867-9766-47F7-A417-A8CC4018A925}" srcId="{C816E502-D073-4641-AD7C-4201BD9867B9}" destId="{D06DCD02-4267-4F1D-A1CC-57E5F032B0E5}" srcOrd="0" destOrd="0" parTransId="{EA20AA0C-6DCC-4887-8C13-D06A229E5048}" sibTransId="{46B2BDE6-9D3F-4A7D-B821-D809E3C7C5E3}"/>
    <dgm:cxn modelId="{4C446D78-0556-A443-8009-8D2D4E99F244}" type="presOf" srcId="{1649EFD7-9BD4-415D-A6A8-85E3FC8D31D2}" destId="{04D4895B-14EF-8F42-9025-7D6456AAF96C}" srcOrd="0" destOrd="0" presId="urn:microsoft.com/office/officeart/2005/8/layout/vList2"/>
    <dgm:cxn modelId="{B2686AA3-C66E-5F48-A443-8F17F47D0E40}" type="presOf" srcId="{C816E502-D073-4641-AD7C-4201BD9867B9}" destId="{5AFEFF14-4BDE-8542-9E65-B65B69896B26}" srcOrd="0" destOrd="0" presId="urn:microsoft.com/office/officeart/2005/8/layout/vList2"/>
    <dgm:cxn modelId="{89E1D9B3-F7CE-A848-A7A9-7EFBFFE91D73}" type="presOf" srcId="{50F165DC-B932-495C-B393-991D981EEA78}" destId="{08A605E4-8B67-4645-9C93-9C9365EA0716}" srcOrd="0" destOrd="0" presId="urn:microsoft.com/office/officeart/2005/8/layout/vList2"/>
    <dgm:cxn modelId="{9F2554DB-C094-4447-B600-C9EE60EDC637}" srcId="{C816E502-D073-4641-AD7C-4201BD9867B9}" destId="{692BED7D-7753-4143-BCCA-A75DDB585918}" srcOrd="2" destOrd="0" parTransId="{C046C8A8-A3F7-4EAC-9D10-A17B7EB57E7A}" sibTransId="{86FFBE00-323D-4E42-BDDF-8598CB7BF368}"/>
    <dgm:cxn modelId="{51A1B40B-305C-524E-8562-6ECAC0A894AF}" type="presParOf" srcId="{5AFEFF14-4BDE-8542-9E65-B65B69896B26}" destId="{DFA70729-8B7A-5E42-A223-640481DB1951}" srcOrd="0" destOrd="0" presId="urn:microsoft.com/office/officeart/2005/8/layout/vList2"/>
    <dgm:cxn modelId="{653DBA1A-6641-C544-9F4E-0CF6151F9CB6}" type="presParOf" srcId="{5AFEFF14-4BDE-8542-9E65-B65B69896B26}" destId="{F08A52C4-5A19-BD4C-A81D-1FBDCCB706B4}" srcOrd="1" destOrd="0" presId="urn:microsoft.com/office/officeart/2005/8/layout/vList2"/>
    <dgm:cxn modelId="{2B1218A6-2803-8042-95CE-D46AE86165FE}" type="presParOf" srcId="{5AFEFF14-4BDE-8542-9E65-B65B69896B26}" destId="{08A605E4-8B67-4645-9C93-9C9365EA0716}" srcOrd="2" destOrd="0" presId="urn:microsoft.com/office/officeart/2005/8/layout/vList2"/>
    <dgm:cxn modelId="{5562FE3E-F6AA-4F4F-A4B6-BDD8E9B20D13}" type="presParOf" srcId="{5AFEFF14-4BDE-8542-9E65-B65B69896B26}" destId="{034D4DCA-AEBD-3D4E-99F8-7E285BEC7815}" srcOrd="3" destOrd="0" presId="urn:microsoft.com/office/officeart/2005/8/layout/vList2"/>
    <dgm:cxn modelId="{E253C0EA-C71B-524E-AD29-10585A696DD8}" type="presParOf" srcId="{5AFEFF14-4BDE-8542-9E65-B65B69896B26}" destId="{51B86D78-4CC8-734C-B3C6-F0E57C954174}" srcOrd="4" destOrd="0" presId="urn:microsoft.com/office/officeart/2005/8/layout/vList2"/>
    <dgm:cxn modelId="{1CE082D2-A669-7844-A914-4EF80C98F29F}" type="presParOf" srcId="{5AFEFF14-4BDE-8542-9E65-B65B69896B26}" destId="{2DEDBD27-C22F-D248-8C0F-A95D1876E689}" srcOrd="5" destOrd="0" presId="urn:microsoft.com/office/officeart/2005/8/layout/vList2"/>
    <dgm:cxn modelId="{EA77284E-C6AA-6547-A172-D525F82C9208}" type="presParOf" srcId="{5AFEFF14-4BDE-8542-9E65-B65B69896B26}" destId="{04D4895B-14EF-8F42-9025-7D6456AAF96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A70729-8B7A-5E42-A223-640481DB1951}">
      <dsp:nvSpPr>
        <dsp:cNvPr id="0" name=""/>
        <dsp:cNvSpPr/>
      </dsp:nvSpPr>
      <dsp:spPr>
        <a:xfrm>
          <a:off x="0" y="65878"/>
          <a:ext cx="8758238" cy="1179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Intellectual Debates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Characters engage in philosophical and ideological discussions.</a:t>
          </a:r>
        </a:p>
      </dsp:txBody>
      <dsp:txXfrm>
        <a:off x="57572" y="123450"/>
        <a:ext cx="8643094" cy="1064216"/>
      </dsp:txXfrm>
    </dsp:sp>
    <dsp:sp modelId="{08A605E4-8B67-4645-9C93-9C9365EA0716}">
      <dsp:nvSpPr>
        <dsp:cNvPr id="0" name=""/>
        <dsp:cNvSpPr/>
      </dsp:nvSpPr>
      <dsp:spPr>
        <a:xfrm>
          <a:off x="0" y="1337398"/>
          <a:ext cx="8758238" cy="1179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Minimal Action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The emphasis is on dialogue rather than physical events.</a:t>
          </a:r>
        </a:p>
      </dsp:txBody>
      <dsp:txXfrm>
        <a:off x="57572" y="1394970"/>
        <a:ext cx="8643094" cy="1064216"/>
      </dsp:txXfrm>
    </dsp:sp>
    <dsp:sp modelId="{51B86D78-4CC8-734C-B3C6-F0E57C954174}">
      <dsp:nvSpPr>
        <dsp:cNvPr id="0" name=""/>
        <dsp:cNvSpPr/>
      </dsp:nvSpPr>
      <dsp:spPr>
        <a:xfrm>
          <a:off x="0" y="2608918"/>
          <a:ext cx="8758238" cy="1179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tx1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Social and Political Themes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Focus on class struggle, feminism, morality, and justice.</a:t>
          </a:r>
        </a:p>
      </dsp:txBody>
      <dsp:txXfrm>
        <a:off x="57572" y="2666490"/>
        <a:ext cx="8643094" cy="1064216"/>
      </dsp:txXfrm>
    </dsp:sp>
    <dsp:sp modelId="{04D4895B-14EF-8F42-9025-7D6456AAF96C}">
      <dsp:nvSpPr>
        <dsp:cNvPr id="0" name=""/>
        <dsp:cNvSpPr/>
      </dsp:nvSpPr>
      <dsp:spPr>
        <a:xfrm>
          <a:off x="0" y="3880438"/>
          <a:ext cx="8758238" cy="14686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bg1"/>
              </a:solidFill>
              <a:highlight>
                <a:srgbClr val="00008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Realistic and Symbolic Elements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Often blends realism with allegorical or symbolic storytelling.</a:t>
          </a:r>
        </a:p>
      </dsp:txBody>
      <dsp:txXfrm>
        <a:off x="71693" y="3952131"/>
        <a:ext cx="8614852" cy="13252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8CECDB-2712-91F2-5500-A81CF5DC3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079" y="586855"/>
            <a:ext cx="2629987" cy="5189831"/>
          </a:xfrm>
        </p:spPr>
        <p:txBody>
          <a:bodyPr anchor="b">
            <a:normAutofit/>
          </a:bodyPr>
          <a:lstStyle/>
          <a:p>
            <a:r>
              <a:rPr lang="en-IN" sz="4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 Play</a:t>
            </a:r>
            <a:br>
              <a:rPr lang="en-IN" sz="4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4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br>
              <a:rPr lang="en-IN" sz="4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4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Drama</a:t>
            </a:r>
            <a:br>
              <a:rPr lang="en-IN" sz="4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4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br>
              <a:rPr lang="en-IN" sz="4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4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Ideas</a:t>
            </a:r>
            <a:endParaRPr lang="en-US" sz="48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126C5-5047-02C8-95F6-33170E9B8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3441" y="10133"/>
            <a:ext cx="2907297" cy="6837727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I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Exploration of Intellectual and Social Themes in Theatre</a:t>
            </a:r>
          </a:p>
          <a:p>
            <a:endParaRPr lang="en-US" sz="1700" dirty="0"/>
          </a:p>
        </p:txBody>
      </p:sp>
      <p:pic>
        <p:nvPicPr>
          <p:cNvPr id="7" name="Graphic 6" descr="Theatre">
            <a:extLst>
              <a:ext uri="{FF2B5EF4-FFF2-40B4-BE49-F238E27FC236}">
                <a16:creationId xmlns:a16="http://schemas.microsoft.com/office/drawing/2014/main" id="{76C134A0-04B4-3953-3023-8A67A79B90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82126" y="2079023"/>
            <a:ext cx="2711832" cy="2711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847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769155"/>
          </a:xfrm>
        </p:spPr>
        <p:txBody>
          <a:bodyPr anchor="b">
            <a:normAutofit/>
          </a:bodyPr>
          <a:lstStyle/>
          <a:p>
            <a:r>
              <a:rPr lang="en-IN" sz="35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Drama of Ideas?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1106" y="10139"/>
            <a:ext cx="3528293" cy="6719273"/>
          </a:xfrm>
          <a:solidFill>
            <a:schemeClr val="accent4">
              <a:lumMod val="60000"/>
              <a:lumOff val="40000"/>
            </a:schemeClr>
          </a:solidFill>
        </p:spPr>
        <p:txBody>
          <a:bodyPr anchor="ctr">
            <a:normAutofit/>
          </a:bodyPr>
          <a:lstStyle/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Drama of Ideas is a type of play that focuses on </a:t>
            </a:r>
            <a:r>
              <a:rPr lang="en-IN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social, political, and philosophical issues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Instead of action-driven plots, these plays emphasize </a:t>
            </a:r>
            <a:r>
              <a:rPr lang="en-IN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intellectual debates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IN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ideological conflicts</a:t>
            </a:r>
            <a:r>
              <a:rPr lang="en-IN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7" name="Graphic 6" descr="Drama">
            <a:extLst>
              <a:ext uri="{FF2B5EF4-FFF2-40B4-BE49-F238E27FC236}">
                <a16:creationId xmlns:a16="http://schemas.microsoft.com/office/drawing/2014/main" id="{53C5D391-9930-2527-8F8B-A7925F50BC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68521" y="10139"/>
            <a:ext cx="2573180" cy="271183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3" y="128589"/>
            <a:ext cx="5773292" cy="685799"/>
          </a:xfrm>
        </p:spPr>
        <p:txBody>
          <a:bodyPr>
            <a:normAutofit/>
          </a:bodyPr>
          <a:lstStyle/>
          <a:p>
            <a:r>
              <a:rPr lang="en-IN" sz="3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Origins and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032" y="854120"/>
            <a:ext cx="4616006" cy="5875291"/>
          </a:xfrm>
        </p:spPr>
        <p:txBody>
          <a:bodyPr anchor="t">
            <a:normAutofit lnSpcReduction="10000"/>
          </a:bodyPr>
          <a:lstStyle/>
          <a:p>
            <a:r>
              <a:rPr lang="en-IN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Emerged in the late </a:t>
            </a:r>
            <a:r>
              <a:rPr lang="en-IN" b="1" dirty="0">
                <a:solidFill>
                  <a:schemeClr val="tx2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19th and early 20th centuries.</a:t>
            </a:r>
          </a:p>
          <a:p>
            <a:r>
              <a:rPr lang="en-IN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Influenced by </a:t>
            </a:r>
            <a:r>
              <a:rPr lang="en-IN" b="1" dirty="0">
                <a:solidFill>
                  <a:schemeClr val="tx2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realist and modernist </a:t>
            </a:r>
            <a:r>
              <a:rPr lang="en-IN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movements in </a:t>
            </a:r>
            <a:r>
              <a:rPr lang="en-IN" b="1" dirty="0">
                <a:solidFill>
                  <a:schemeClr val="tx2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literature and philosophy</a:t>
            </a:r>
            <a:r>
              <a:rPr lang="en-IN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IN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response to social and political changes, advocating </a:t>
            </a:r>
            <a:r>
              <a:rPr lang="en-IN" b="1" dirty="0">
                <a:solidFill>
                  <a:schemeClr val="tx2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reforms through theatre</a:t>
            </a:r>
            <a:r>
              <a:rPr lang="en-IN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63680" y="-16714"/>
            <a:ext cx="4780320" cy="6874714"/>
            <a:chOff x="5818240" y="-1"/>
            <a:chExt cx="6373761" cy="6874714"/>
          </a:xfrm>
        </p:grpSpPr>
        <p:sp>
          <p:nvSpPr>
            <p:cNvPr id="20" name="Freeform: Shape 14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15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" name="Graphic 6" descr="Bank">
            <a:extLst>
              <a:ext uri="{FF2B5EF4-FFF2-40B4-BE49-F238E27FC236}">
                <a16:creationId xmlns:a16="http://schemas.microsoft.com/office/drawing/2014/main" id="{B96770C7-B68B-B510-AD1C-888C8D801D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1294" y="2337435"/>
            <a:ext cx="3106674" cy="310667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9" y="274638"/>
            <a:ext cx="8658224" cy="1025524"/>
          </a:xfrm>
          <a:solidFill>
            <a:schemeClr val="accent4">
              <a:lumMod val="75000"/>
            </a:schemeClr>
          </a:solidFill>
        </p:spPr>
        <p:txBody>
          <a:bodyPr/>
          <a:lstStyle/>
          <a:p>
            <a:r>
              <a:rPr lang="en-I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Features of Drama of Ideas</a:t>
            </a:r>
          </a:p>
        </p:txBody>
      </p:sp>
      <p:graphicFrame>
        <p:nvGraphicFramePr>
          <p:cNvPr id="22" name="Content Placeholder 2">
            <a:extLst>
              <a:ext uri="{FF2B5EF4-FFF2-40B4-BE49-F238E27FC236}">
                <a16:creationId xmlns:a16="http://schemas.microsoft.com/office/drawing/2014/main" id="{F2655602-22F4-9441-7255-95F8FEE29B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0020027"/>
              </p:ext>
            </p:extLst>
          </p:nvPr>
        </p:nvGraphicFramePr>
        <p:xfrm>
          <a:off x="200025" y="1300163"/>
          <a:ext cx="8758238" cy="5414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D1D34770-47A8-402C-AF23-2B653F2D88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28589"/>
            <a:ext cx="6186487" cy="127158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IN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Major Playwrights and Their Works</a:t>
            </a:r>
          </a:p>
        </p:txBody>
      </p:sp>
      <p:sp>
        <p:nvSpPr>
          <p:cNvPr id="24" name="Content Placeholder 2"/>
          <p:cNvSpPr>
            <a:spLocks noGrp="1"/>
          </p:cNvSpPr>
          <p:nvPr>
            <p:ph idx="1"/>
          </p:nvPr>
        </p:nvSpPr>
        <p:spPr>
          <a:xfrm>
            <a:off x="85725" y="1528763"/>
            <a:ext cx="6329361" cy="5200648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Henrik Ibsen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 Doll's House (women’s rights), Ghosts (morality and inheritance).</a:t>
            </a:r>
          </a:p>
          <a:p>
            <a:pPr marL="0" indent="0">
              <a:buNone/>
            </a:pPr>
            <a:r>
              <a:rPr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George Bernard Shaw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Man and Superman (philosophy of life), Pygmalion (class and language).</a:t>
            </a:r>
          </a:p>
          <a:p>
            <a:pPr marL="0" indent="0">
              <a:buNone/>
            </a:pPr>
            <a:r>
              <a:rPr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G.B. Shaw &amp; Oscar Wilde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Satirical and intellectual dramas questioning social norms.</a:t>
            </a:r>
          </a:p>
          <a:p>
            <a:pPr marL="0" indent="0">
              <a:buNone/>
            </a:pPr>
            <a:r>
              <a:rPr dirty="0">
                <a:solidFill>
                  <a:schemeClr val="bg1"/>
                </a:solidFill>
                <a:highlight>
                  <a:srgbClr val="00008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John Galsworthy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: Justice (legal system critique), Strife (industrial conflicts).</a:t>
            </a:r>
          </a:p>
        </p:txBody>
      </p:sp>
      <p:pic>
        <p:nvPicPr>
          <p:cNvPr id="22" name="Picture 21" descr="Red toy person in front of two lines of white figures">
            <a:extLst>
              <a:ext uri="{FF2B5EF4-FFF2-40B4-BE49-F238E27FC236}">
                <a16:creationId xmlns:a16="http://schemas.microsoft.com/office/drawing/2014/main" id="{96907DAD-03B7-A62A-0B8E-7E0D58CE265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3929" r="30172"/>
          <a:stretch/>
        </p:blipFill>
        <p:spPr>
          <a:xfrm>
            <a:off x="6557962" y="10"/>
            <a:ext cx="2586037" cy="6857990"/>
          </a:xfrm>
          <a:prstGeom prst="rect">
            <a:avLst/>
          </a:prstGeom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4185170"/>
          </a:xfrm>
        </p:spPr>
        <p:txBody>
          <a:bodyPr anchor="b">
            <a:normAutofit/>
          </a:bodyPr>
          <a:lstStyle/>
          <a:p>
            <a:r>
              <a:rPr lang="en-IN" sz="36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Influence of Drama of Ideas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1106" y="10139"/>
            <a:ext cx="6040607" cy="6837723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Inspired </a:t>
            </a:r>
            <a:r>
              <a:rPr lang="en-IN" sz="4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modern</a:t>
            </a:r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N" sz="44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IN" sz="4400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political</a:t>
            </a:r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plays.</a:t>
            </a:r>
          </a:p>
          <a:p>
            <a:pPr marL="0" indent="0">
              <a:buNone/>
            </a:pPr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Influenced </a:t>
            </a:r>
            <a:r>
              <a:rPr lang="en-IN" sz="4400" dirty="0">
                <a:solidFill>
                  <a:schemeClr val="bg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existentialist</a:t>
            </a:r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IN" sz="4400" dirty="0">
                <a:solidFill>
                  <a:schemeClr val="bg1"/>
                </a:solidFill>
                <a:highlight>
                  <a:srgbClr val="00008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absurdist</a:t>
            </a:r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drama in the mid-20th century.</a:t>
            </a:r>
          </a:p>
          <a:p>
            <a:pPr marL="0" indent="0">
              <a:buNone/>
            </a:pPr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Continues to </a:t>
            </a:r>
            <a:r>
              <a:rPr lang="en-IN" sz="4400" dirty="0">
                <a:solidFill>
                  <a:schemeClr val="bg1"/>
                </a:solidFill>
                <a:highlight>
                  <a:srgbClr val="00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shape contemporary theatre</a:t>
            </a:r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focusing on </a:t>
            </a:r>
            <a:r>
              <a:rPr lang="en-IN" sz="4400" dirty="0">
                <a:solidFill>
                  <a:schemeClr val="bg1"/>
                </a:solidFill>
                <a:highlight>
                  <a:srgbClr val="00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pressing global issues</a:t>
            </a:r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53572"/>
            <a:ext cx="2915425" cy="4461163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3264" y="1"/>
            <a:ext cx="5898450" cy="6858000"/>
          </a:xfrm>
          <a:solidFill>
            <a:schemeClr val="accent4">
              <a:lumMod val="40000"/>
              <a:lumOff val="60000"/>
            </a:schemeClr>
          </a:solidFill>
        </p:spPr>
        <p:txBody>
          <a:bodyPr anchor="ctr">
            <a:normAutofit/>
          </a:bodyPr>
          <a:lstStyle/>
          <a:p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Drama of Ideas remains a </a:t>
            </a:r>
            <a:r>
              <a:rPr lang="en-IN" sz="40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powerful tool </a:t>
            </a:r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questioning societal norms and stimulating </a:t>
            </a:r>
            <a:r>
              <a:rPr lang="en-IN" sz="4000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intellectual discourse</a:t>
            </a:r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By engaging with deep philosophical and political themes, it challenges audiences </a:t>
            </a:r>
            <a:r>
              <a:rPr lang="en-IN" sz="40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to think critically</a:t>
            </a:r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about the world around them.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300</Words>
  <Application>Microsoft Macintosh PowerPoint</Application>
  <PresentationFormat>On-screen Show (4:3)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Problem Play or Drama  of  Ideas</vt:lpstr>
      <vt:lpstr>What is Drama of Ideas?</vt:lpstr>
      <vt:lpstr>Origins and Development</vt:lpstr>
      <vt:lpstr>Key Features of Drama of Ideas</vt:lpstr>
      <vt:lpstr>Major Playwrights and Their Works</vt:lpstr>
      <vt:lpstr>Influence of Drama of Ideas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Rajesh Tiwari</cp:lastModifiedBy>
  <cp:revision>3</cp:revision>
  <dcterms:created xsi:type="dcterms:W3CDTF">2013-01-27T09:14:16Z</dcterms:created>
  <dcterms:modified xsi:type="dcterms:W3CDTF">2026-03-28T08:14:28Z</dcterms:modified>
  <cp:category/>
</cp:coreProperties>
</file>