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52"/>
    <p:restoredTop sz="94643"/>
  </p:normalViewPr>
  <p:slideViewPr>
    <p:cSldViewPr snapToGrid="0">
      <p:cViewPr varScale="1">
        <p:scale>
          <a:sx n="67" d="100"/>
          <a:sy n="67" d="100"/>
        </p:scale>
        <p:origin x="520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736B3-FCC1-27ED-23B6-8B81C0A060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B9F47A-5F4E-5DF0-619C-94159DBAE2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E4ED39-CBAF-D8AF-DE57-1A363D68C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5744E-4C7E-5F4F-A81F-77D0C180FC7A}" type="datetimeFigureOut">
              <a:rPr lang="en-US" smtClean="0"/>
              <a:t>5/2/26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D36CF6-C50C-1189-960E-53B9C8777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7182D-0BA9-092D-04A7-C30EDC891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5969-D024-434C-A96D-1988CE4AC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476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F39A1-5533-2662-5BC1-1541495AD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EF6970-E3BB-DE4C-4D57-8C92AF9F5B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13FA92-EA30-EBF7-26B2-49AEFEF10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5744E-4C7E-5F4F-A81F-77D0C180FC7A}" type="datetimeFigureOut">
              <a:rPr lang="en-US" smtClean="0"/>
              <a:t>5/2/26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D40A48-44A4-79B4-41C8-856C0B5BA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E36E75-9FBB-57BD-074C-D81153EDA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5969-D024-434C-A96D-1988CE4AC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101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508938-F62A-7D37-FFE1-AE7EBF85EE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C37709-B645-5695-B051-9749E31C94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38CE16-9ABF-F171-19D4-D7EB15682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5744E-4C7E-5F4F-A81F-77D0C180FC7A}" type="datetimeFigureOut">
              <a:rPr lang="en-US" smtClean="0"/>
              <a:t>5/2/26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7209E8-3790-DCF4-78C4-1841155D5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1CEAE9-291B-395E-6403-EE218E99A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5969-D024-434C-A96D-1988CE4AC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124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937D1-AFF5-2F91-C9ED-427140D13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780D6A-80AC-541D-0BD5-2499AE0BDF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0257D1-30A1-75F5-A099-866ADBC15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5744E-4C7E-5F4F-A81F-77D0C180FC7A}" type="datetimeFigureOut">
              <a:rPr lang="en-US" smtClean="0"/>
              <a:t>5/2/26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91D5E-D16B-9B79-9A0D-455D8C67E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F445AA-9F62-D5A0-0FFC-8092256EE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5969-D024-434C-A96D-1988CE4AC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563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E9D13-6D3C-A811-174F-BC52E31DF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9DF696-6483-D1D0-16AA-99B58CC556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C9595F-BDB0-C440-AF40-F7CFF11E3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5744E-4C7E-5F4F-A81F-77D0C180FC7A}" type="datetimeFigureOut">
              <a:rPr lang="en-US" smtClean="0"/>
              <a:t>5/2/26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1B1E9F-5472-8837-8620-453A94BBB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2001F8-A199-DCC9-72C2-5B12E1386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5969-D024-434C-A96D-1988CE4AC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002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B945E-52A0-4D1C-5E24-3D19EAD80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FB5A46-5AE0-8A8D-F580-B58FC3B6FF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6D200F-8F08-0CEA-18A0-3D5FB1ED66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CD7003-AEE5-8C5A-C909-25FF8FDCF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5744E-4C7E-5F4F-A81F-77D0C180FC7A}" type="datetimeFigureOut">
              <a:rPr lang="en-US" smtClean="0"/>
              <a:t>5/2/26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AF1A7B-CFDF-88A6-CE99-2FDDBD250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2ADADD-6855-23FA-642E-5173EFEF0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5969-D024-434C-A96D-1988CE4AC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501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B1B7E-1533-4277-5C2D-16C1E4838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973430-7A92-7E2E-66D9-F2902AB3DB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33253B-0912-1D0E-438B-C1831C9FC7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F14B6C-51F0-BD1A-E76B-7C8E781831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1CFE5E-4E5D-3FAD-7E79-1CC5047481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7E1E64-7068-8446-E86A-A38371799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5744E-4C7E-5F4F-A81F-77D0C180FC7A}" type="datetimeFigureOut">
              <a:rPr lang="en-US" smtClean="0"/>
              <a:t>5/2/26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3806D5D-0887-8D67-9CE1-5AFF350BD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0A2F22-1393-D685-2EA0-6F76872FF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5969-D024-434C-A96D-1988CE4AC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192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86C28-BCC8-0EF7-F16C-AEB0E7913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E7AB93-A7FC-1297-22CE-27A1C5834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5744E-4C7E-5F4F-A81F-77D0C180FC7A}" type="datetimeFigureOut">
              <a:rPr lang="en-US" smtClean="0"/>
              <a:t>5/2/26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65C602-0330-1EE2-DEEB-06838FA59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FE3393-655B-4DBC-F29C-D6AEA31C6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5969-D024-434C-A96D-1988CE4AC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713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C486F0-95C4-1AD4-0DD7-605BA46FE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5744E-4C7E-5F4F-A81F-77D0C180FC7A}" type="datetimeFigureOut">
              <a:rPr lang="en-US" smtClean="0"/>
              <a:t>5/2/26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DC36CC-3C69-7219-6F50-40DC425FB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9E13B2-3417-E791-861D-268D4EC49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5969-D024-434C-A96D-1988CE4AC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072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9BA62B-690B-D48E-2879-082D4AC32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DD92B6-8FD4-267A-7490-385F8BC0DC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D74637-9BB4-36DD-A043-1A1C47C0F8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30006E-C1D5-8304-2114-F50909427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5744E-4C7E-5F4F-A81F-77D0C180FC7A}" type="datetimeFigureOut">
              <a:rPr lang="en-US" smtClean="0"/>
              <a:t>5/2/26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987196-FEA3-1988-834C-5C3EB138B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538A63-53F2-4DD3-B143-59D3F5B9B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5969-D024-434C-A96D-1988CE4AC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775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A8A88-180D-63D5-2D78-D542B1F08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B96447-6956-CCDB-1349-F5D3E181EE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BECAD8-45CA-6A68-582C-6E3E471A55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C4EABE-3EB5-FD44-AD11-D3EB03926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5744E-4C7E-5F4F-A81F-77D0C180FC7A}" type="datetimeFigureOut">
              <a:rPr lang="en-US" smtClean="0"/>
              <a:t>5/2/26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A62068-E8F1-CBF1-8C4A-A68B9965C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E7BFB1-8FF8-6D3B-43B8-05AA93C35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5969-D024-434C-A96D-1988CE4AC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231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DE99B1-04CC-2415-8D6C-013BB361F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8C4D9F-1D95-F31F-58E1-B49B4F4B6D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6F656A-1926-4795-90BA-71C8C7C705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65744E-4C7E-5F4F-A81F-77D0C180FC7A}" type="datetimeFigureOut">
              <a:rPr lang="en-US" smtClean="0"/>
              <a:t>5/2/26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AD9642-794A-A319-C68B-51B703D54F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2EA74D-747F-B379-A892-23DBCB01FB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0D5969-D024-434C-A96D-1988CE4AC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359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lose up image of hands applauding">
            <a:extLst>
              <a:ext uri="{FF2B5EF4-FFF2-40B4-BE49-F238E27FC236}">
                <a16:creationId xmlns:a16="http://schemas.microsoft.com/office/drawing/2014/main" id="{6DFB7D10-B965-C2DB-14C9-78FCAFE6E1F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rcRect t="596" b="15134"/>
          <a:stretch>
            <a:fillRect/>
          </a:stretch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0499EDB-87BF-3542-A457-8E6B418AC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122362"/>
            <a:ext cx="9144000" cy="290051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to Tragedy</a:t>
            </a:r>
            <a:br>
              <a:rPr lang="en-US" sz="60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60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49100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E7AA7E8-8006-4E1F-A566-FCF37EE6F3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F28064-A333-591C-55DE-9F989C7AC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910" y="314326"/>
            <a:ext cx="4626709" cy="6406906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br>
              <a:rPr lang="en-US" sz="7200" b="1" kern="12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72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7200" b="1" kern="12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Revenge Tragedy</a:t>
            </a:r>
            <a:br>
              <a:rPr lang="en-US" sz="7200" b="1" kern="12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7200" kern="12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B6FE6D-A507-F886-A6D0-2C1A9766F4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2994" y="314326"/>
            <a:ext cx="5672176" cy="637173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endParaRPr lang="en-US" sz="4400" b="1" kern="1200" dirty="0">
              <a:solidFill>
                <a:srgbClr val="FFFF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44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4400" b="1" kern="12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Theme of revenge</a:t>
            </a:r>
            <a:br>
              <a:rPr lang="en-US" sz="4400" b="1" kern="12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b="1" kern="12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Violence</a:t>
            </a:r>
            <a:br>
              <a:rPr lang="en-US" sz="4400" b="1" kern="12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b="1" kern="12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Supernatural elements</a:t>
            </a:r>
            <a:br>
              <a:rPr lang="en-US" sz="4400" b="1" kern="12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b="1" kern="12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Example: The Spanish Tragedy</a:t>
            </a:r>
            <a:endParaRPr lang="en-US" sz="4400" b="1" kern="12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47322" y="1589368"/>
            <a:ext cx="0" cy="5259754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1705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E7AA7E8-8006-4E1F-A566-FCF37EE6F3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D385E9-C581-5045-8843-82FDC2F3C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910" y="1598246"/>
            <a:ext cx="4626709" cy="5122985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br>
              <a:rPr lang="en-US" sz="7200" b="1" kern="12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7200" b="1" kern="12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Modern Tragedy</a:t>
            </a:r>
            <a:br>
              <a:rPr lang="en-US" sz="80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</a:br>
            <a:endParaRPr lang="en-US" sz="8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A5C34-60A3-F12D-48B4-B44D4F903E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2994" y="385764"/>
            <a:ext cx="5672176" cy="630029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endParaRPr lang="en-US" sz="4400" b="1" kern="1200" dirty="0">
              <a:solidFill>
                <a:srgbClr val="FFFF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44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4800" b="1" kern="12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Common man as hero</a:t>
            </a:r>
            <a:br>
              <a:rPr lang="en-US" sz="4800" b="1" kern="12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kern="12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Social issues</a:t>
            </a:r>
            <a:br>
              <a:rPr lang="en-US" sz="4800" b="1" kern="12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kern="12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Arthur Miller, T.S. Eliot</a:t>
            </a:r>
            <a:endParaRPr lang="en-US" sz="4800" b="1" kern="12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47322" y="1589368"/>
            <a:ext cx="0" cy="5259754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6627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Slide Background Fill">
            <a:extLst>
              <a:ext uri="{FF2B5EF4-FFF2-40B4-BE49-F238E27FC236}">
                <a16:creationId xmlns:a16="http://schemas.microsoft.com/office/drawing/2014/main" id="{C7D023E4-8DE1-436E-9847-ED6A4B4B04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1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Color Cover">
            <a:extLst>
              <a:ext uri="{FF2B5EF4-FFF2-40B4-BE49-F238E27FC236}">
                <a16:creationId xmlns:a16="http://schemas.microsoft.com/office/drawing/2014/main" id="{63C1F321-BB96-4700-B3CE-1A6156067F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1" y="0"/>
            <a:ext cx="12188949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FA1AD64-F15F-417D-956C-B2C211FC90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51" y="0"/>
            <a:ext cx="6064235" cy="6858000"/>
            <a:chOff x="651279" y="598259"/>
            <a:chExt cx="10889442" cy="5680742"/>
          </a:xfrm>
        </p:grpSpPr>
        <p:sp>
          <p:nvSpPr>
            <p:cNvPr id="13" name="Color">
              <a:extLst>
                <a:ext uri="{FF2B5EF4-FFF2-40B4-BE49-F238E27FC236}">
                  <a16:creationId xmlns:a16="http://schemas.microsoft.com/office/drawing/2014/main" id="{5F3C79B0-E0DE-407E-B550-3FDEB67B00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Color">
              <a:extLst>
                <a:ext uri="{FF2B5EF4-FFF2-40B4-BE49-F238E27FC236}">
                  <a16:creationId xmlns:a16="http://schemas.microsoft.com/office/drawing/2014/main" id="{A1A2DFA8-F321-4204-9B31-A3713BC652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B5478D8-EA50-FC54-7491-4F25709E3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9708" y="841664"/>
            <a:ext cx="4874661" cy="51568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800" b="1" kern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br>
              <a:rPr lang="en-US" sz="4800" b="1" kern="1200" dirty="0">
                <a:solidFill>
                  <a:schemeClr val="bg1"/>
                </a:solidFill>
                <a:effectLst/>
                <a:latin typeface="+mj-lt"/>
                <a:ea typeface="+mj-ea"/>
                <a:cs typeface="+mj-cs"/>
              </a:rPr>
            </a:br>
            <a:endParaRPr lang="en-US" sz="4800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89694A-AF8E-0A28-06D6-858DC3E402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4687" y="841664"/>
            <a:ext cx="4867605" cy="51568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en-US" sz="5400" b="1" kern="12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Death of a Salesman</a:t>
            </a:r>
            <a:br>
              <a:rPr lang="en-US" sz="5400" b="1" kern="12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b="1" kern="12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Willy Loman</a:t>
            </a:r>
            <a:br>
              <a:rPr lang="en-US" sz="5400" b="1" kern="12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b="1" kern="12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Themes: failure, illusion</a:t>
            </a:r>
            <a:endParaRPr lang="en-US" sz="5400" b="1" kern="12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2473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7DD07B-7282-D2C4-413B-2A4DB2F21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ctr">
              <a:spcBef>
                <a:spcPts val="2400"/>
              </a:spcBef>
            </a:pPr>
            <a:br>
              <a:rPr lang="en-US" sz="4000" b="1" kern="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</a:br>
            <a:r>
              <a:rPr lang="en-US" sz="4000" b="1" kern="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Tragic Hero</a:t>
            </a:r>
            <a:br>
              <a:rPr lang="en-IN" sz="4000" b="1" kern="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</a:br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E7F4D8-516B-1C58-80CF-1EE231B3AD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pPr algn="ctr"/>
            <a:r>
              <a:rPr lang="en-US" sz="54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High/ordinary status</a:t>
            </a:r>
            <a:br>
              <a:rPr lang="en-US" sz="54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54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Tragic flaw</a:t>
            </a:r>
            <a:br>
              <a:rPr lang="en-US" sz="54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54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Downfall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2056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896A03-3945-419A-B66B-4EE266EDD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" y="0"/>
            <a:ext cx="4654286" cy="685800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C3AC61-62E8-A2D1-812D-EA39BD31F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5559" y="637762"/>
            <a:ext cx="2899568" cy="557677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br>
              <a:rPr lang="en-US" sz="4800" b="1" kern="1200" dirty="0">
                <a:solidFill>
                  <a:schemeClr val="bg1"/>
                </a:solidFill>
                <a:effectLst/>
                <a:latin typeface="+mj-lt"/>
                <a:ea typeface="+mj-ea"/>
                <a:cs typeface="+mj-cs"/>
              </a:rPr>
            </a:br>
            <a:r>
              <a:rPr lang="en-US" sz="4800" b="1" kern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Fate vs Free Will</a:t>
            </a:r>
            <a:br>
              <a:rPr lang="en-US" sz="4800" b="1" kern="1200" dirty="0">
                <a:solidFill>
                  <a:schemeClr val="bg1"/>
                </a:solidFill>
                <a:effectLst/>
                <a:latin typeface="+mj-lt"/>
                <a:ea typeface="+mj-ea"/>
                <a:cs typeface="+mj-cs"/>
              </a:rPr>
            </a:br>
            <a:endParaRPr lang="en-US" sz="4800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34F5AD2-EDBD-4BBD-A55C-EAFFD0C709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2535" y="0"/>
            <a:ext cx="7539455" cy="68580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24C173-982D-B988-928E-A283E304B4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4775" y="637762"/>
            <a:ext cx="5600580" cy="557677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en-US" sz="6000" b="1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Fate: destiny</a:t>
            </a:r>
            <a:br>
              <a:rPr lang="en-US" sz="6000" b="1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b="1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Free will: choice</a:t>
            </a:r>
            <a:br>
              <a:rPr lang="en-US" sz="6000" b="1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b="1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Conflict creates tragedy</a:t>
            </a:r>
            <a:endParaRPr lang="en-US" sz="60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9762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BCA93-0A95-9067-BDAB-789BD762D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115000"/>
              </a:lnSpc>
              <a:spcBef>
                <a:spcPts val="2400"/>
              </a:spcBef>
            </a:pPr>
            <a:br>
              <a:rPr lang="en-US" sz="2400" b="1" kern="0" dirty="0">
                <a:solidFill>
                  <a:srgbClr val="365F91"/>
                </a:solidFill>
                <a:effectLst/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</a:br>
            <a:r>
              <a:rPr lang="en-US" sz="6700" b="1" kern="0" dirty="0">
                <a:solidFill>
                  <a:srgbClr val="365F91"/>
                </a:solidFill>
                <a:effectLst/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Catharsis</a:t>
            </a:r>
            <a:br>
              <a:rPr lang="en-IN" sz="6700" b="1" kern="0" dirty="0">
                <a:solidFill>
                  <a:srgbClr val="365F91"/>
                </a:solidFill>
                <a:effectLst/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</a:b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C19C0E-50C2-A2B5-73B4-8F18535EEF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Pity and fear</a:t>
            </a:r>
            <a:br>
              <a:rPr lang="en-US" sz="66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66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Emotional purification</a:t>
            </a:r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7554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60B0EFB-53ED-4F35-B05D-F658EA021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Picture 4" descr="A hand touching a small plant">
            <a:extLst>
              <a:ext uri="{FF2B5EF4-FFF2-40B4-BE49-F238E27FC236}">
                <a16:creationId xmlns:a16="http://schemas.microsoft.com/office/drawing/2014/main" id="{B4E1FAC1-C146-35F0-6D17-296F5F02733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2740" r="-1" b="-1"/>
          <a:stretch>
            <a:fillRect/>
          </a:stretch>
        </p:blipFill>
        <p:spPr>
          <a:xfrm>
            <a:off x="-7366" y="10"/>
            <a:ext cx="4855591" cy="6857990"/>
          </a:xfrm>
          <a:custGeom>
            <a:avLst/>
            <a:gdLst/>
            <a:ahLst/>
            <a:cxnLst/>
            <a:rect l="l" t="t" r="r" b="b"/>
            <a:pathLst>
              <a:path w="4636517" h="6858000">
                <a:moveTo>
                  <a:pt x="0" y="0"/>
                </a:moveTo>
                <a:lnTo>
                  <a:pt x="4636517" y="0"/>
                </a:lnTo>
                <a:lnTo>
                  <a:pt x="4636517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!!Arc">
            <a:extLst>
              <a:ext uri="{FF2B5EF4-FFF2-40B4-BE49-F238E27FC236}">
                <a16:creationId xmlns:a16="http://schemas.microsoft.com/office/drawing/2014/main" id="{835EF3DD-7D43-4A27-8967-A92FD8CC93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73531" y="407987"/>
            <a:ext cx="2987899" cy="2987899"/>
          </a:xfrm>
          <a:prstGeom prst="arc">
            <a:avLst>
              <a:gd name="adj1" fmla="val 16200000"/>
              <a:gd name="adj2" fmla="val 256372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6306C6-7673-D511-2770-7B25053BE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7048" y="407987"/>
            <a:ext cx="5721484" cy="1325563"/>
          </a:xfrm>
        </p:spPr>
        <p:txBody>
          <a:bodyPr>
            <a:normAutofit fontScale="90000"/>
          </a:bodyPr>
          <a:lstStyle/>
          <a:p>
            <a:pPr algn="ctr">
              <a:spcBef>
                <a:spcPts val="2400"/>
              </a:spcBef>
            </a:pPr>
            <a:br>
              <a:rPr lang="en-US" sz="2800" b="1" kern="0" dirty="0"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</a:br>
            <a:r>
              <a:rPr lang="en-US" b="1" kern="0" dirty="0">
                <a:effectLst/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Conclusion</a:t>
            </a:r>
            <a:br>
              <a:rPr lang="en-IN" b="1" kern="0" dirty="0">
                <a:effectLst/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</a:b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6F16EA-8C72-1853-7C76-DB8DE05071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27048" y="1868487"/>
            <a:ext cx="5721484" cy="4351338"/>
          </a:xfrm>
        </p:spPr>
        <p:txBody>
          <a:bodyPr>
            <a:normAutofit/>
          </a:bodyPr>
          <a:lstStyle/>
          <a:p>
            <a:pPr algn="ctr"/>
            <a:r>
              <a:rPr lang="en-US" sz="6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Evolving form</a:t>
            </a:r>
            <a:br>
              <a:rPr lang="en-US" sz="6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6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Still relevant</a:t>
            </a:r>
            <a:br>
              <a:rPr lang="en-US" sz="6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6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Insight into human nature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2479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B5A8AFA4-5C32-4100-9C6D-839A47E15F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6B5F253-7949-47C2-9DBD-1570ECDA2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799" y="685800"/>
            <a:ext cx="5421703" cy="5486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C51068-32D9-9380-BB82-B666C5A11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8426" y="1254763"/>
            <a:ext cx="3444948" cy="55952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200" b="1" dirty="0">
                <a:solidFill>
                  <a:srgbClr val="595959"/>
                </a:solidFill>
              </a:rPr>
              <a:t>Tragedy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4BB43A-8117-B47B-4B98-9D11FB5B70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2457" y="1814286"/>
            <a:ext cx="4826716" cy="4017673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59595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Serious drama with sorrowful events</a:t>
            </a:r>
            <a:br>
              <a:rPr lang="en-US" sz="4400" b="1" dirty="0">
                <a:solidFill>
                  <a:srgbClr val="59595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b="1" dirty="0">
                <a:solidFill>
                  <a:srgbClr val="59595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Ends in catastrophe</a:t>
            </a:r>
            <a:br>
              <a:rPr lang="en-US" sz="4400" b="1" dirty="0">
                <a:solidFill>
                  <a:srgbClr val="59595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b="1" dirty="0">
                <a:solidFill>
                  <a:srgbClr val="59595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Focus on human suffering</a:t>
            </a:r>
            <a:br>
              <a:rPr lang="en-US" sz="4400" b="1" dirty="0">
                <a:solidFill>
                  <a:srgbClr val="59595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400" b="1" dirty="0">
              <a:solidFill>
                <a:srgbClr val="59595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A line of black pawns">
            <a:extLst>
              <a:ext uri="{FF2B5EF4-FFF2-40B4-BE49-F238E27FC236}">
                <a16:creationId xmlns:a16="http://schemas.microsoft.com/office/drawing/2014/main" id="{D78865DF-6506-ADA0-A97F-4492365773C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4178" r="-2" b="-2"/>
          <a:stretch>
            <a:fillRect/>
          </a:stretch>
        </p:blipFill>
        <p:spPr>
          <a:xfrm>
            <a:off x="6107503" y="685799"/>
            <a:ext cx="5410200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7989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E7AA7E8-8006-4E1F-A566-FCF37EE6F3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A19016-C586-520E-811B-F2CAAC6BB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910" y="1598246"/>
            <a:ext cx="4626709" cy="5122985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br>
              <a:rPr lang="en-US" sz="80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</a:br>
            <a:r>
              <a:rPr lang="en-US" sz="7200" b="1" kern="12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Origin of Tragedy</a:t>
            </a:r>
            <a:br>
              <a:rPr lang="en-US" sz="7200" b="1" kern="12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8000" b="1" kern="12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467E62-A3C8-CA71-B082-952AE49658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2994" y="377372"/>
            <a:ext cx="5672176" cy="630869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endParaRPr lang="en-US" sz="4400" b="1" kern="1200" dirty="0">
              <a:solidFill>
                <a:srgbClr val="FFFFFF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 algn="ctr">
              <a:buNone/>
            </a:pPr>
            <a:endParaRPr lang="en-US" sz="4400" b="1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r>
              <a:rPr lang="en-US" sz="4800" b="1" kern="12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Ancient Greece</a:t>
            </a:r>
            <a:br>
              <a:rPr lang="en-US" sz="4800" b="1" kern="12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kern="12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Religious festivals</a:t>
            </a:r>
            <a:br>
              <a:rPr lang="en-US" sz="4800" b="1" kern="12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kern="12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Key figures: </a:t>
            </a:r>
          </a:p>
          <a:p>
            <a:pPr marL="0" indent="0" algn="ctr">
              <a:buNone/>
            </a:pPr>
            <a:r>
              <a:rPr lang="en-US" sz="4800" b="1" kern="12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Aristotle, Sophocles, Euripides</a:t>
            </a:r>
            <a:br>
              <a:rPr lang="en-US" sz="4800" b="1" kern="12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800" b="1" kern="12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47322" y="1589368"/>
            <a:ext cx="0" cy="5259754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85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966132-32B0-6FEE-34EB-2131DFBEE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ctr">
              <a:spcBef>
                <a:spcPts val="2400"/>
              </a:spcBef>
            </a:pPr>
            <a:br>
              <a:rPr lang="en-US" sz="4000" b="1" kern="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</a:br>
            <a:r>
              <a:rPr lang="en-US" sz="4000" b="1" kern="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Aristotle’s Concept</a:t>
            </a:r>
            <a:br>
              <a:rPr lang="en-IN" sz="4000" b="1" kern="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</a:br>
            <a:endParaRPr lang="en-US" sz="40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7A0E57-FC31-5F32-094C-BF92206345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 lnSpcReduction="10000"/>
          </a:bodyPr>
          <a:lstStyle/>
          <a:p>
            <a:pPr algn="ctr"/>
            <a:r>
              <a:rPr lang="en-US" sz="54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Defined in Poetics</a:t>
            </a:r>
            <a:br>
              <a:rPr lang="en-US" sz="54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54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Plot, Character, Thought</a:t>
            </a:r>
            <a:br>
              <a:rPr lang="en-US" sz="54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54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Diction, Music, Spectacle</a:t>
            </a:r>
            <a:br>
              <a:rPr lang="en-US" sz="54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126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02B8FC-E28C-A45B-C157-2DA869FC2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ctr">
              <a:spcBef>
                <a:spcPts val="2400"/>
              </a:spcBef>
            </a:pPr>
            <a:br>
              <a:rPr lang="en-US" sz="4000" b="1" kern="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</a:br>
            <a:r>
              <a:rPr lang="en-US" sz="4000" b="1" kern="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Key Terms</a:t>
            </a:r>
            <a:br>
              <a:rPr lang="en-IN" sz="4000" b="1" kern="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</a:br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F19BC0-CEFA-3FF9-D8F4-0B3CD07D0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00714" y="649480"/>
            <a:ext cx="5664892" cy="6208517"/>
          </a:xfrm>
        </p:spPr>
        <p:txBody>
          <a:bodyPr anchor="ctr">
            <a:normAutofit/>
          </a:bodyPr>
          <a:lstStyle/>
          <a:p>
            <a:pPr algn="ctr"/>
            <a:r>
              <a:rPr lang="en-US" sz="4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Hamartia – tragic flaw</a:t>
            </a:r>
            <a:br>
              <a:rPr lang="en-US" sz="4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4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Peripeteia – reversal</a:t>
            </a:r>
            <a:br>
              <a:rPr lang="en-US" sz="4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4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Anagnorisis – recognition</a:t>
            </a:r>
            <a:br>
              <a:rPr lang="en-US" sz="4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4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Catharsis – emotional release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697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81088A-431C-7E9F-81A4-0C1DE7C4F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627958"/>
          </a:xfrm>
        </p:spPr>
        <p:txBody>
          <a:bodyPr anchor="b">
            <a:normAutofit/>
          </a:bodyPr>
          <a:lstStyle/>
          <a:p>
            <a:pPr algn="ctr">
              <a:spcBef>
                <a:spcPts val="2400"/>
              </a:spcBef>
            </a:pPr>
            <a:br>
              <a:rPr lang="en-US" sz="4000" b="1" kern="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</a:br>
            <a:r>
              <a:rPr lang="en-US" sz="4000" b="1" kern="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Characteristics</a:t>
            </a:r>
            <a:br>
              <a:rPr lang="en-IN" sz="4000" b="1" kern="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</a:br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B6338E-4FD7-D0C0-2781-1C828BE7B6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8347" y="142876"/>
            <a:ext cx="6456015" cy="6715122"/>
          </a:xfrm>
        </p:spPr>
        <p:txBody>
          <a:bodyPr anchor="ctr">
            <a:normAutofit/>
          </a:bodyPr>
          <a:lstStyle/>
          <a:p>
            <a:pPr algn="ctr"/>
            <a:r>
              <a:rPr lang="en-US" sz="60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Serious theme</a:t>
            </a:r>
            <a:br>
              <a:rPr lang="en-US" sz="60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60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Noble hero</a:t>
            </a:r>
            <a:br>
              <a:rPr lang="en-US" sz="60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60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Conflict of fate &amp; free will</a:t>
            </a:r>
            <a:br>
              <a:rPr lang="en-US" sz="60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60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Ends in disaster</a:t>
            </a:r>
            <a:endParaRPr lang="en-US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2368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896A03-3945-419A-B66B-4EE266EDD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0"/>
            <a:ext cx="6083447" cy="685800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FDF5AF-6539-B2D5-BCAA-985B78553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5558" y="637762"/>
            <a:ext cx="4284397" cy="557677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br>
              <a:rPr lang="en-US" sz="6600" b="1" kern="1200" dirty="0">
                <a:solidFill>
                  <a:schemeClr val="bg1"/>
                </a:solidFill>
                <a:effectLst/>
                <a:latin typeface="+mj-lt"/>
                <a:ea typeface="+mj-ea"/>
                <a:cs typeface="+mj-cs"/>
              </a:rPr>
            </a:br>
            <a:r>
              <a:rPr lang="en-US" sz="6600" b="1" kern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Types of Tragedy</a:t>
            </a:r>
            <a:br>
              <a:rPr lang="en-US" sz="6600" b="1" kern="1200" dirty="0">
                <a:solidFill>
                  <a:schemeClr val="bg1"/>
                </a:solidFill>
                <a:effectLst/>
                <a:latin typeface="+mj-lt"/>
                <a:ea typeface="+mj-ea"/>
                <a:cs typeface="+mj-cs"/>
              </a:rPr>
            </a:br>
            <a:endParaRPr lang="en-US" sz="6600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34F5AD2-EDBD-4BBD-A55C-EAFFD0C709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5990" cy="68580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38E94-35CB-7895-B9AD-7B2C42669D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9464" y="637762"/>
            <a:ext cx="4305881" cy="586094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en-US" sz="6600" b="1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Classical</a:t>
            </a:r>
            <a:br>
              <a:rPr lang="en-US" sz="6600" b="1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600" b="1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Revenge</a:t>
            </a:r>
            <a:br>
              <a:rPr lang="en-US" sz="6600" b="1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600" b="1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Domestic</a:t>
            </a:r>
            <a:br>
              <a:rPr lang="en-US" sz="6600" b="1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600" b="1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Romantic</a:t>
            </a:r>
            <a:br>
              <a:rPr lang="en-US" sz="6600" b="1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600" b="1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Modern</a:t>
            </a:r>
            <a:br>
              <a:rPr lang="en-US" sz="6600" b="1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66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5043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E7AA7E8-8006-4E1F-A566-FCF37EE6F3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2840AF3-E0D2-7F3A-D047-4310A0257D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910" y="271464"/>
            <a:ext cx="4626709" cy="644976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br>
              <a:rPr lang="en-US" sz="50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</a:br>
            <a:br>
              <a:rPr lang="en-US" sz="50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</a:br>
            <a:br>
              <a:rPr lang="en-US" sz="50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</a:br>
            <a:r>
              <a:rPr lang="en-US" sz="5000" b="1" kern="12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Shakespearean Tragedy</a:t>
            </a:r>
            <a:br>
              <a:rPr lang="en-US" sz="50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</a:br>
            <a:endParaRPr lang="en-US" sz="5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9F24ED-16F2-8887-36D3-8A26933F86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2994" y="400050"/>
            <a:ext cx="5672176" cy="6286011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endParaRPr lang="en-US" sz="4800" b="1" kern="1200" dirty="0">
              <a:solidFill>
                <a:srgbClr val="FFFF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4800" b="1" kern="12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Tragic hero</a:t>
            </a:r>
            <a:br>
              <a:rPr lang="en-US" sz="4800" b="1" kern="12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kern="12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Fatal flaw</a:t>
            </a:r>
            <a:br>
              <a:rPr lang="en-US" sz="4800" b="1" kern="12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kern="12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Supernatural elements</a:t>
            </a:r>
            <a:br>
              <a:rPr lang="en-US" sz="4800" b="1" kern="12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kern="12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Conflict</a:t>
            </a:r>
            <a:endParaRPr lang="en-US" sz="4800" b="1" kern="12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47322" y="1589368"/>
            <a:ext cx="0" cy="5259754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9352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E7AA7E8-8006-4E1F-A566-FCF37EE6F3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CB29DE-38AD-4AD3-A623-89E75A423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910" y="1598246"/>
            <a:ext cx="4626709" cy="5122985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br>
              <a:rPr lang="en-US" sz="80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</a:br>
            <a:r>
              <a:rPr lang="en-US" sz="7200" b="1" kern="12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Examples</a:t>
            </a:r>
            <a:br>
              <a:rPr lang="en-US" sz="80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</a:br>
            <a:endParaRPr lang="en-US" sz="8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34DB50-5704-406D-AE00-6552D60BD4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2994" y="371476"/>
            <a:ext cx="5672176" cy="6314586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endParaRPr lang="en-US" sz="6000" b="1" kern="1200" dirty="0">
              <a:solidFill>
                <a:srgbClr val="FFFF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60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6000" b="1" kern="12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Hamlet</a:t>
            </a:r>
            <a:br>
              <a:rPr lang="en-US" sz="6000" b="1" kern="12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b="1" kern="12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Macbeth</a:t>
            </a:r>
            <a:br>
              <a:rPr lang="en-US" sz="6000" b="1" kern="12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b="1" kern="12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King Lear</a:t>
            </a:r>
            <a:br>
              <a:rPr lang="en-US" sz="6000" b="1" kern="12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b="1" kern="12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Othello</a:t>
            </a:r>
            <a:br>
              <a:rPr lang="en-US" sz="6000" b="1" kern="12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6000" b="1" kern="12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47322" y="1589368"/>
            <a:ext cx="0" cy="5259754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3662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250</Words>
  <Application>Microsoft Macintosh PowerPoint</Application>
  <PresentationFormat>Widescreen</PresentationFormat>
  <Paragraphs>41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Aptos</vt:lpstr>
      <vt:lpstr>Aptos Display</vt:lpstr>
      <vt:lpstr>Arial</vt:lpstr>
      <vt:lpstr>Calibri</vt:lpstr>
      <vt:lpstr>Cambria</vt:lpstr>
      <vt:lpstr>Times New Roman</vt:lpstr>
      <vt:lpstr>Office Theme</vt:lpstr>
      <vt:lpstr>Introduction to Tragedy </vt:lpstr>
      <vt:lpstr>Tragedy</vt:lpstr>
      <vt:lpstr> Origin of Tragedy </vt:lpstr>
      <vt:lpstr> Aristotle’s Concept </vt:lpstr>
      <vt:lpstr> Key Terms </vt:lpstr>
      <vt:lpstr> Characteristics </vt:lpstr>
      <vt:lpstr> Types of Tragedy </vt:lpstr>
      <vt:lpstr>   Shakespearean Tragedy </vt:lpstr>
      <vt:lpstr> Examples </vt:lpstr>
      <vt:lpstr>  Revenge Tragedy </vt:lpstr>
      <vt:lpstr> Modern Tragedy </vt:lpstr>
      <vt:lpstr>Example </vt:lpstr>
      <vt:lpstr> Tragic Hero </vt:lpstr>
      <vt:lpstr> Fate vs Free Will </vt:lpstr>
      <vt:lpstr> Catharsis </vt:lpstr>
      <vt:lpstr> Conclusion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Rajesh Tiwari</dc:creator>
  <cp:lastModifiedBy>Rajesh Tiwari</cp:lastModifiedBy>
  <cp:revision>1</cp:revision>
  <dcterms:created xsi:type="dcterms:W3CDTF">2026-05-02T05:09:53Z</dcterms:created>
  <dcterms:modified xsi:type="dcterms:W3CDTF">2026-05-02T06:05:03Z</dcterms:modified>
</cp:coreProperties>
</file>