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80" r:id="rId2"/>
    <p:sldId id="281" r:id="rId3"/>
    <p:sldId id="261" r:id="rId4"/>
    <p:sldId id="262" r:id="rId5"/>
    <p:sldId id="263" r:id="rId6"/>
    <p:sldId id="264" r:id="rId7"/>
    <p:sldId id="265" r:id="rId8"/>
    <p:sldId id="282" r:id="rId9"/>
    <p:sldId id="266" r:id="rId10"/>
    <p:sldId id="267" r:id="rId11"/>
    <p:sldId id="283" r:id="rId12"/>
    <p:sldId id="270" r:id="rId13"/>
    <p:sldId id="273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0"/>
    <p:restoredTop sz="94567"/>
  </p:normalViewPr>
  <p:slideViewPr>
    <p:cSldViewPr snapToGrid="0" snapToObjects="1">
      <p:cViewPr varScale="1">
        <p:scale>
          <a:sx n="56" d="100"/>
          <a:sy n="56" d="100"/>
        </p:scale>
        <p:origin x="208" y="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0AAB14-394E-4A05-9479-8E02673FADD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C0362EB-F68F-4ACD-B170-B5E41C3B563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Sublime is an exceptional loftiness and excellence of expression.</a:t>
          </a:r>
          <a:endParaRPr lang="en-US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181E31-AE28-49AF-AFA6-06D6C82D5742}" type="parTrans" cxnId="{E2D2A5F7-A7B7-42DC-B284-5788C0A2CD33}">
      <dgm:prSet/>
      <dgm:spPr/>
      <dgm:t>
        <a:bodyPr/>
        <a:lstStyle/>
        <a:p>
          <a:endParaRPr lang="en-US"/>
        </a:p>
      </dgm:t>
    </dgm:pt>
    <dgm:pt modelId="{4A2352AC-CFAA-49E5-9F42-238040AE7D76}" type="sibTrans" cxnId="{E2D2A5F7-A7B7-42DC-B284-5788C0A2CD33}">
      <dgm:prSet/>
      <dgm:spPr/>
      <dgm:t>
        <a:bodyPr/>
        <a:lstStyle/>
        <a:p>
          <a:endParaRPr lang="en-US"/>
        </a:p>
      </dgm:t>
    </dgm:pt>
    <dgm:pt modelId="{939DCEE4-54B5-444B-938D-0A41D36A7BA9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Its central test is its effect: it can transport the audience beyond ordinary response.</a:t>
          </a:r>
          <a:endParaRPr lang="en-US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FB9D2C-F774-45AC-B998-3339A9D0C8AF}" type="parTrans" cxnId="{5A0311AE-949E-483A-B0E8-6930A41FB96C}">
      <dgm:prSet/>
      <dgm:spPr/>
      <dgm:t>
        <a:bodyPr/>
        <a:lstStyle/>
        <a:p>
          <a:endParaRPr lang="en-US"/>
        </a:p>
      </dgm:t>
    </dgm:pt>
    <dgm:pt modelId="{E574346F-03D8-43F0-8393-FB26145B00B4}" type="sibTrans" cxnId="{5A0311AE-949E-483A-B0E8-6930A41FB96C}">
      <dgm:prSet/>
      <dgm:spPr/>
      <dgm:t>
        <a:bodyPr/>
        <a:lstStyle/>
        <a:p>
          <a:endParaRPr lang="en-US"/>
        </a:p>
      </dgm:t>
    </dgm:pt>
    <dgm:pt modelId="{A617EC16-CD57-4F76-A596-03FE36268F0A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is not simply difficult vocabulary, decoration, or a grand subject.</a:t>
          </a:r>
          <a:endParaRPr lang="en-US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090BC-DF83-466E-ABFD-D42AB1892702}" type="parTrans" cxnId="{0D79C86D-D46C-4578-B4E2-8A965906C4BE}">
      <dgm:prSet/>
      <dgm:spPr/>
      <dgm:t>
        <a:bodyPr/>
        <a:lstStyle/>
        <a:p>
          <a:endParaRPr lang="en-US"/>
        </a:p>
      </dgm:t>
    </dgm:pt>
    <dgm:pt modelId="{A965D64F-2426-4C7F-BD3E-EE90006CD478}" type="sibTrans" cxnId="{0D79C86D-D46C-4578-B4E2-8A965906C4BE}">
      <dgm:prSet/>
      <dgm:spPr/>
      <dgm:t>
        <a:bodyPr/>
        <a:lstStyle/>
        <a:p>
          <a:endParaRPr lang="en-US"/>
        </a:p>
      </dgm:t>
    </dgm:pt>
    <dgm:pt modelId="{D59B27A9-CC81-444E-BF0B-3DA60B75C3C2}" type="pres">
      <dgm:prSet presAssocID="{D40AAB14-394E-4A05-9479-8E02673FADD7}" presName="linear" presStyleCnt="0">
        <dgm:presLayoutVars>
          <dgm:animLvl val="lvl"/>
          <dgm:resizeHandles val="exact"/>
        </dgm:presLayoutVars>
      </dgm:prSet>
      <dgm:spPr/>
    </dgm:pt>
    <dgm:pt modelId="{9A3CF4E9-A020-C44D-8665-7B3819529D3C}" type="pres">
      <dgm:prSet presAssocID="{4C0362EB-F68F-4ACD-B170-B5E41C3B563C}" presName="parentText" presStyleLbl="node1" presStyleIdx="0" presStyleCnt="3" custScaleY="126526">
        <dgm:presLayoutVars>
          <dgm:chMax val="0"/>
          <dgm:bulletEnabled val="1"/>
        </dgm:presLayoutVars>
      </dgm:prSet>
      <dgm:spPr/>
    </dgm:pt>
    <dgm:pt modelId="{A932449C-0DB8-2349-A1DF-6582A024CF8C}" type="pres">
      <dgm:prSet presAssocID="{4A2352AC-CFAA-49E5-9F42-238040AE7D76}" presName="spacer" presStyleCnt="0"/>
      <dgm:spPr/>
    </dgm:pt>
    <dgm:pt modelId="{8EDF9F02-F995-554E-ADAE-DDC9CC8C80A5}" type="pres">
      <dgm:prSet presAssocID="{939DCEE4-54B5-444B-938D-0A41D36A7BA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59451E-CE4E-B547-AE19-F75966C43379}" type="pres">
      <dgm:prSet presAssocID="{E574346F-03D8-43F0-8393-FB26145B00B4}" presName="spacer" presStyleCnt="0"/>
      <dgm:spPr/>
    </dgm:pt>
    <dgm:pt modelId="{A7B74F6C-2FF2-194D-B10D-59841D3941EF}" type="pres">
      <dgm:prSet presAssocID="{A617EC16-CD57-4F76-A596-03FE36268F0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BED4B12-6905-3246-87BA-A72ADEF9CDEC}" type="presOf" srcId="{D40AAB14-394E-4A05-9479-8E02673FADD7}" destId="{D59B27A9-CC81-444E-BF0B-3DA60B75C3C2}" srcOrd="0" destOrd="0" presId="urn:microsoft.com/office/officeart/2005/8/layout/vList2"/>
    <dgm:cxn modelId="{AC3FB445-5914-1B4C-844B-8003C58D0A2F}" type="presOf" srcId="{4C0362EB-F68F-4ACD-B170-B5E41C3B563C}" destId="{9A3CF4E9-A020-C44D-8665-7B3819529D3C}" srcOrd="0" destOrd="0" presId="urn:microsoft.com/office/officeart/2005/8/layout/vList2"/>
    <dgm:cxn modelId="{0D79C86D-D46C-4578-B4E2-8A965906C4BE}" srcId="{D40AAB14-394E-4A05-9479-8E02673FADD7}" destId="{A617EC16-CD57-4F76-A596-03FE36268F0A}" srcOrd="2" destOrd="0" parTransId="{A48090BC-DF83-466E-ABFD-D42AB1892702}" sibTransId="{A965D64F-2426-4C7F-BD3E-EE90006CD478}"/>
    <dgm:cxn modelId="{5A0311AE-949E-483A-B0E8-6930A41FB96C}" srcId="{D40AAB14-394E-4A05-9479-8E02673FADD7}" destId="{939DCEE4-54B5-444B-938D-0A41D36A7BA9}" srcOrd="1" destOrd="0" parTransId="{45FB9D2C-F774-45AC-B998-3339A9D0C8AF}" sibTransId="{E574346F-03D8-43F0-8393-FB26145B00B4}"/>
    <dgm:cxn modelId="{D2ADA9DC-20E2-5049-A312-61A966D919D3}" type="presOf" srcId="{A617EC16-CD57-4F76-A596-03FE36268F0A}" destId="{A7B74F6C-2FF2-194D-B10D-59841D3941EF}" srcOrd="0" destOrd="0" presId="urn:microsoft.com/office/officeart/2005/8/layout/vList2"/>
    <dgm:cxn modelId="{458AAEE5-F205-2946-BA13-B997ECE21423}" type="presOf" srcId="{939DCEE4-54B5-444B-938D-0A41D36A7BA9}" destId="{8EDF9F02-F995-554E-ADAE-DDC9CC8C80A5}" srcOrd="0" destOrd="0" presId="urn:microsoft.com/office/officeart/2005/8/layout/vList2"/>
    <dgm:cxn modelId="{E2D2A5F7-A7B7-42DC-B284-5788C0A2CD33}" srcId="{D40AAB14-394E-4A05-9479-8E02673FADD7}" destId="{4C0362EB-F68F-4ACD-B170-B5E41C3B563C}" srcOrd="0" destOrd="0" parTransId="{B1181E31-AE28-49AF-AFA6-06D6C82D5742}" sibTransId="{4A2352AC-CFAA-49E5-9F42-238040AE7D76}"/>
    <dgm:cxn modelId="{80D6AE29-26B6-F247-9AA8-97DE70893E44}" type="presParOf" srcId="{D59B27A9-CC81-444E-BF0B-3DA60B75C3C2}" destId="{9A3CF4E9-A020-C44D-8665-7B3819529D3C}" srcOrd="0" destOrd="0" presId="urn:microsoft.com/office/officeart/2005/8/layout/vList2"/>
    <dgm:cxn modelId="{793D36B9-53F8-F64E-B14F-661953C197EB}" type="presParOf" srcId="{D59B27A9-CC81-444E-BF0B-3DA60B75C3C2}" destId="{A932449C-0DB8-2349-A1DF-6582A024CF8C}" srcOrd="1" destOrd="0" presId="urn:microsoft.com/office/officeart/2005/8/layout/vList2"/>
    <dgm:cxn modelId="{F58EF854-96A2-5E4E-A03A-9F58BFA7623C}" type="presParOf" srcId="{D59B27A9-CC81-444E-BF0B-3DA60B75C3C2}" destId="{8EDF9F02-F995-554E-ADAE-DDC9CC8C80A5}" srcOrd="2" destOrd="0" presId="urn:microsoft.com/office/officeart/2005/8/layout/vList2"/>
    <dgm:cxn modelId="{4522FC0E-B052-244E-BBB6-76881251CEC0}" type="presParOf" srcId="{D59B27A9-CC81-444E-BF0B-3DA60B75C3C2}" destId="{DB59451E-CE4E-B547-AE19-F75966C43379}" srcOrd="3" destOrd="0" presId="urn:microsoft.com/office/officeart/2005/8/layout/vList2"/>
    <dgm:cxn modelId="{7CA28E38-9DFD-7B47-BF61-D75D6232FAEB}" type="presParOf" srcId="{D59B27A9-CC81-444E-BF0B-3DA60B75C3C2}" destId="{A7B74F6C-2FF2-194D-B10D-59841D3941E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2FF4E8-5EB8-48C1-B842-0E10D06652C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6438DE-718F-41A0-A663-D24EC55AA5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Diction is the writer's choice and arrangement of words.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18C551-CDC2-4BA1-A0EF-F73F5F515FDE}" type="parTrans" cxnId="{7B3107CF-5584-4A00-B479-7264FAB09409}">
      <dgm:prSet/>
      <dgm:spPr/>
      <dgm:t>
        <a:bodyPr/>
        <a:lstStyle/>
        <a:p>
          <a:endParaRPr lang="en-US"/>
        </a:p>
      </dgm:t>
    </dgm:pt>
    <dgm:pt modelId="{3BF3BC26-E63A-47B6-971D-4FD3A6D86DCC}" type="sibTrans" cxnId="{7B3107CF-5584-4A00-B479-7264FAB09409}">
      <dgm:prSet/>
      <dgm:spPr/>
      <dgm:t>
        <a:bodyPr/>
        <a:lstStyle/>
        <a:p>
          <a:endParaRPr lang="en-US"/>
        </a:p>
      </dgm:t>
    </dgm:pt>
    <dgm:pt modelId="{B445E1B1-CDAC-4B81-B47B-7B2DD4FA758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Metaphor, vivid imagery, elevated vocabulary and striking expression can create grandeur.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460655-EF88-4D44-8C32-5927E935E2C5}" type="parTrans" cxnId="{361733E6-DCEE-4747-855E-628748DEB763}">
      <dgm:prSet/>
      <dgm:spPr/>
      <dgm:t>
        <a:bodyPr/>
        <a:lstStyle/>
        <a:p>
          <a:endParaRPr lang="en-US"/>
        </a:p>
      </dgm:t>
    </dgm:pt>
    <dgm:pt modelId="{E9D1CA4E-03B7-4BDF-864B-CBF5D7B9F857}" type="sibTrans" cxnId="{361733E6-DCEE-4747-855E-628748DEB763}">
      <dgm:prSet/>
      <dgm:spPr/>
      <dgm:t>
        <a:bodyPr/>
        <a:lstStyle/>
        <a:p>
          <a:endParaRPr lang="en-US"/>
        </a:p>
      </dgm:t>
    </dgm:pt>
    <dgm:pt modelId="{AA0FEF9A-83AE-42AD-AA98-424FFB03C4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language must fit the thought and emotional situation.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4F449-AAD1-4C98-878D-9EC9FBC57639}" type="parTrans" cxnId="{BFD7A43B-2384-4833-839A-51AF6FBEBDC2}">
      <dgm:prSet/>
      <dgm:spPr/>
      <dgm:t>
        <a:bodyPr/>
        <a:lstStyle/>
        <a:p>
          <a:endParaRPr lang="en-US"/>
        </a:p>
      </dgm:t>
    </dgm:pt>
    <dgm:pt modelId="{BE01F9F0-88F6-4B6D-854C-2700B78FA666}" type="sibTrans" cxnId="{BFD7A43B-2384-4833-839A-51AF6FBEBDC2}">
      <dgm:prSet/>
      <dgm:spPr/>
      <dgm:t>
        <a:bodyPr/>
        <a:lstStyle/>
        <a:p>
          <a:endParaRPr lang="en-US"/>
        </a:p>
      </dgm:t>
    </dgm:pt>
    <dgm:pt modelId="{FAF16090-79D3-44BC-A864-D367065ECD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Grand words without grand thought produce bombast, not sublimity.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74D1D6-42E9-4E7C-834F-25085E3C9DCC}" type="parTrans" cxnId="{7FEC6D43-5E63-4B15-AC38-41454C6CA0AE}">
      <dgm:prSet/>
      <dgm:spPr/>
      <dgm:t>
        <a:bodyPr/>
        <a:lstStyle/>
        <a:p>
          <a:endParaRPr lang="en-US"/>
        </a:p>
      </dgm:t>
    </dgm:pt>
    <dgm:pt modelId="{BF284DD9-673B-4139-BFDE-1B2657EC03F4}" type="sibTrans" cxnId="{7FEC6D43-5E63-4B15-AC38-41454C6CA0AE}">
      <dgm:prSet/>
      <dgm:spPr/>
      <dgm:t>
        <a:bodyPr/>
        <a:lstStyle/>
        <a:p>
          <a:endParaRPr lang="en-US"/>
        </a:p>
      </dgm:t>
    </dgm:pt>
    <dgm:pt modelId="{7B37D7B3-B17F-4EC2-99D6-011B7DF61931}" type="pres">
      <dgm:prSet presAssocID="{D32FF4E8-5EB8-48C1-B842-0E10D06652CA}" presName="root" presStyleCnt="0">
        <dgm:presLayoutVars>
          <dgm:dir/>
          <dgm:resizeHandles val="exact"/>
        </dgm:presLayoutVars>
      </dgm:prSet>
      <dgm:spPr/>
    </dgm:pt>
    <dgm:pt modelId="{21D2E622-F5AA-4A00-B96F-864D30A8F448}" type="pres">
      <dgm:prSet presAssocID="{D56438DE-718F-41A0-A663-D24EC55AA5B5}" presName="compNode" presStyleCnt="0"/>
      <dgm:spPr/>
    </dgm:pt>
    <dgm:pt modelId="{257D43AC-97DF-4973-BCC9-0BF03EFE8DA1}" type="pres">
      <dgm:prSet presAssocID="{D56438DE-718F-41A0-A663-D24EC55AA5B5}" presName="bgRect" presStyleLbl="bgShp" presStyleIdx="0" presStyleCnt="4"/>
      <dgm:spPr/>
    </dgm:pt>
    <dgm:pt modelId="{5BCB5115-9C3A-4B58-83AB-34471EEB6666}" type="pres">
      <dgm:prSet presAssocID="{D56438DE-718F-41A0-A663-D24EC55AA5B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76392044-E3AA-4ADB-B5CE-B6C1D4B32BE3}" type="pres">
      <dgm:prSet presAssocID="{D56438DE-718F-41A0-A663-D24EC55AA5B5}" presName="spaceRect" presStyleCnt="0"/>
      <dgm:spPr/>
    </dgm:pt>
    <dgm:pt modelId="{BAA45FE1-E807-487B-AB0C-2D0818385DF8}" type="pres">
      <dgm:prSet presAssocID="{D56438DE-718F-41A0-A663-D24EC55AA5B5}" presName="parTx" presStyleLbl="revTx" presStyleIdx="0" presStyleCnt="4">
        <dgm:presLayoutVars>
          <dgm:chMax val="0"/>
          <dgm:chPref val="0"/>
        </dgm:presLayoutVars>
      </dgm:prSet>
      <dgm:spPr/>
    </dgm:pt>
    <dgm:pt modelId="{6D8317B5-F147-4405-BE02-B3034120B9E1}" type="pres">
      <dgm:prSet presAssocID="{3BF3BC26-E63A-47B6-971D-4FD3A6D86DCC}" presName="sibTrans" presStyleCnt="0"/>
      <dgm:spPr/>
    </dgm:pt>
    <dgm:pt modelId="{356276EA-D075-43EB-9353-BC522CD44E53}" type="pres">
      <dgm:prSet presAssocID="{B445E1B1-CDAC-4B81-B47B-7B2DD4FA758F}" presName="compNode" presStyleCnt="0"/>
      <dgm:spPr/>
    </dgm:pt>
    <dgm:pt modelId="{9F59C84C-B6C0-4515-9277-60A995FC8981}" type="pres">
      <dgm:prSet presAssocID="{B445E1B1-CDAC-4B81-B47B-7B2DD4FA758F}" presName="bgRect" presStyleLbl="bgShp" presStyleIdx="1" presStyleCnt="4"/>
      <dgm:spPr/>
    </dgm:pt>
    <dgm:pt modelId="{ACA2EA9F-1DFD-4C26-82E5-8A8CFE5B3D68}" type="pres">
      <dgm:prSet presAssocID="{B445E1B1-CDAC-4B81-B47B-7B2DD4FA758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B274CAEF-AB21-4B2B-AAC5-8F3DD1E409CF}" type="pres">
      <dgm:prSet presAssocID="{B445E1B1-CDAC-4B81-B47B-7B2DD4FA758F}" presName="spaceRect" presStyleCnt="0"/>
      <dgm:spPr/>
    </dgm:pt>
    <dgm:pt modelId="{04A650DD-DE62-4826-BC50-438C9AC8D69B}" type="pres">
      <dgm:prSet presAssocID="{B445E1B1-CDAC-4B81-B47B-7B2DD4FA758F}" presName="parTx" presStyleLbl="revTx" presStyleIdx="1" presStyleCnt="4">
        <dgm:presLayoutVars>
          <dgm:chMax val="0"/>
          <dgm:chPref val="0"/>
        </dgm:presLayoutVars>
      </dgm:prSet>
      <dgm:spPr/>
    </dgm:pt>
    <dgm:pt modelId="{4E118CD8-3069-463E-B92F-9937AF75663B}" type="pres">
      <dgm:prSet presAssocID="{E9D1CA4E-03B7-4BDF-864B-CBF5D7B9F857}" presName="sibTrans" presStyleCnt="0"/>
      <dgm:spPr/>
    </dgm:pt>
    <dgm:pt modelId="{67269259-8C02-4139-9ED3-CC6E72AB911D}" type="pres">
      <dgm:prSet presAssocID="{AA0FEF9A-83AE-42AD-AA98-424FFB03C4C3}" presName="compNode" presStyleCnt="0"/>
      <dgm:spPr/>
    </dgm:pt>
    <dgm:pt modelId="{3BE13FB4-730E-42F7-B0B0-886FF9676F52}" type="pres">
      <dgm:prSet presAssocID="{AA0FEF9A-83AE-42AD-AA98-424FFB03C4C3}" presName="bgRect" presStyleLbl="bgShp" presStyleIdx="2" presStyleCnt="4"/>
      <dgm:spPr/>
    </dgm:pt>
    <dgm:pt modelId="{22C45786-2306-4D9D-8BB3-1BBC5DCDD6F2}" type="pres">
      <dgm:prSet presAssocID="{AA0FEF9A-83AE-42AD-AA98-424FFB03C4C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9F4178B-DBB0-413E-BC3D-EAAEFC347B9B}" type="pres">
      <dgm:prSet presAssocID="{AA0FEF9A-83AE-42AD-AA98-424FFB03C4C3}" presName="spaceRect" presStyleCnt="0"/>
      <dgm:spPr/>
    </dgm:pt>
    <dgm:pt modelId="{B45C04E1-4D43-4ABC-ABF3-A59B0198F223}" type="pres">
      <dgm:prSet presAssocID="{AA0FEF9A-83AE-42AD-AA98-424FFB03C4C3}" presName="parTx" presStyleLbl="revTx" presStyleIdx="2" presStyleCnt="4">
        <dgm:presLayoutVars>
          <dgm:chMax val="0"/>
          <dgm:chPref val="0"/>
        </dgm:presLayoutVars>
      </dgm:prSet>
      <dgm:spPr/>
    </dgm:pt>
    <dgm:pt modelId="{D2B543E9-D428-4FD0-B46E-E88EA3A78DB3}" type="pres">
      <dgm:prSet presAssocID="{BE01F9F0-88F6-4B6D-854C-2700B78FA666}" presName="sibTrans" presStyleCnt="0"/>
      <dgm:spPr/>
    </dgm:pt>
    <dgm:pt modelId="{87704C4D-040D-48E6-B168-E650BB3B0203}" type="pres">
      <dgm:prSet presAssocID="{FAF16090-79D3-44BC-A864-D367065ECD1A}" presName="compNode" presStyleCnt="0"/>
      <dgm:spPr/>
    </dgm:pt>
    <dgm:pt modelId="{FD951855-965C-4F2A-A99E-D6143B85E8F7}" type="pres">
      <dgm:prSet presAssocID="{FAF16090-79D3-44BC-A864-D367065ECD1A}" presName="bgRect" presStyleLbl="bgShp" presStyleIdx="3" presStyleCnt="4"/>
      <dgm:spPr/>
    </dgm:pt>
    <dgm:pt modelId="{4131F283-23F8-4627-91A6-806DECE582B1}" type="pres">
      <dgm:prSet presAssocID="{FAF16090-79D3-44BC-A864-D367065ECD1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5C9394C2-06DB-4D61-B83B-E2B062A7B3EC}" type="pres">
      <dgm:prSet presAssocID="{FAF16090-79D3-44BC-A864-D367065ECD1A}" presName="spaceRect" presStyleCnt="0"/>
      <dgm:spPr/>
    </dgm:pt>
    <dgm:pt modelId="{46C9A098-18A2-4ADA-AB3E-F5B3EB35B6B3}" type="pres">
      <dgm:prSet presAssocID="{FAF16090-79D3-44BC-A864-D367065ECD1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F93102D-61D7-4E72-9988-22C3F089D980}" type="presOf" srcId="{B445E1B1-CDAC-4B81-B47B-7B2DD4FA758F}" destId="{04A650DD-DE62-4826-BC50-438C9AC8D69B}" srcOrd="0" destOrd="0" presId="urn:microsoft.com/office/officeart/2018/2/layout/IconVerticalSolidList"/>
    <dgm:cxn modelId="{BFD7A43B-2384-4833-839A-51AF6FBEBDC2}" srcId="{D32FF4E8-5EB8-48C1-B842-0E10D06652CA}" destId="{AA0FEF9A-83AE-42AD-AA98-424FFB03C4C3}" srcOrd="2" destOrd="0" parTransId="{C1F4F449-AAD1-4C98-878D-9EC9FBC57639}" sibTransId="{BE01F9F0-88F6-4B6D-854C-2700B78FA666}"/>
    <dgm:cxn modelId="{7FEC6D43-5E63-4B15-AC38-41454C6CA0AE}" srcId="{D32FF4E8-5EB8-48C1-B842-0E10D06652CA}" destId="{FAF16090-79D3-44BC-A864-D367065ECD1A}" srcOrd="3" destOrd="0" parTransId="{3474D1D6-42E9-4E7C-834F-25085E3C9DCC}" sibTransId="{BF284DD9-673B-4139-BFDE-1B2657EC03F4}"/>
    <dgm:cxn modelId="{C09E637F-BAFD-49CB-9D01-19F3E1A569FD}" type="presOf" srcId="{D56438DE-718F-41A0-A663-D24EC55AA5B5}" destId="{BAA45FE1-E807-487B-AB0C-2D0818385DF8}" srcOrd="0" destOrd="0" presId="urn:microsoft.com/office/officeart/2018/2/layout/IconVerticalSolidList"/>
    <dgm:cxn modelId="{038C0389-50B6-4316-BBB9-DD202771AED5}" type="presOf" srcId="{D32FF4E8-5EB8-48C1-B842-0E10D06652CA}" destId="{7B37D7B3-B17F-4EC2-99D6-011B7DF61931}" srcOrd="0" destOrd="0" presId="urn:microsoft.com/office/officeart/2018/2/layout/IconVerticalSolidList"/>
    <dgm:cxn modelId="{7016A1A1-2C1B-4501-AAAC-28EEF05D4EA8}" type="presOf" srcId="{FAF16090-79D3-44BC-A864-D367065ECD1A}" destId="{46C9A098-18A2-4ADA-AB3E-F5B3EB35B6B3}" srcOrd="0" destOrd="0" presId="urn:microsoft.com/office/officeart/2018/2/layout/IconVerticalSolidList"/>
    <dgm:cxn modelId="{C8AC88C9-7068-484D-AD90-CA197D3D2C6C}" type="presOf" srcId="{AA0FEF9A-83AE-42AD-AA98-424FFB03C4C3}" destId="{B45C04E1-4D43-4ABC-ABF3-A59B0198F223}" srcOrd="0" destOrd="0" presId="urn:microsoft.com/office/officeart/2018/2/layout/IconVerticalSolidList"/>
    <dgm:cxn modelId="{7B3107CF-5584-4A00-B479-7264FAB09409}" srcId="{D32FF4E8-5EB8-48C1-B842-0E10D06652CA}" destId="{D56438DE-718F-41A0-A663-D24EC55AA5B5}" srcOrd="0" destOrd="0" parTransId="{1318C551-CDC2-4BA1-A0EF-F73F5F515FDE}" sibTransId="{3BF3BC26-E63A-47B6-971D-4FD3A6D86DCC}"/>
    <dgm:cxn modelId="{361733E6-DCEE-4747-855E-628748DEB763}" srcId="{D32FF4E8-5EB8-48C1-B842-0E10D06652CA}" destId="{B445E1B1-CDAC-4B81-B47B-7B2DD4FA758F}" srcOrd="1" destOrd="0" parTransId="{B2460655-EF88-4D44-8C32-5927E935E2C5}" sibTransId="{E9D1CA4E-03B7-4BDF-864B-CBF5D7B9F857}"/>
    <dgm:cxn modelId="{19D7DCCC-0E9D-47E7-A88E-FCB18DB86A62}" type="presParOf" srcId="{7B37D7B3-B17F-4EC2-99D6-011B7DF61931}" destId="{21D2E622-F5AA-4A00-B96F-864D30A8F448}" srcOrd="0" destOrd="0" presId="urn:microsoft.com/office/officeart/2018/2/layout/IconVerticalSolidList"/>
    <dgm:cxn modelId="{F2DFB077-2561-41AE-8CBB-0AC8B88CD9F8}" type="presParOf" srcId="{21D2E622-F5AA-4A00-B96F-864D30A8F448}" destId="{257D43AC-97DF-4973-BCC9-0BF03EFE8DA1}" srcOrd="0" destOrd="0" presId="urn:microsoft.com/office/officeart/2018/2/layout/IconVerticalSolidList"/>
    <dgm:cxn modelId="{687DA66E-FFF4-4D50-9FCA-3D585C1A81AD}" type="presParOf" srcId="{21D2E622-F5AA-4A00-B96F-864D30A8F448}" destId="{5BCB5115-9C3A-4B58-83AB-34471EEB6666}" srcOrd="1" destOrd="0" presId="urn:microsoft.com/office/officeart/2018/2/layout/IconVerticalSolidList"/>
    <dgm:cxn modelId="{A2B2C466-CCB1-4E04-A547-930B1C7EFA10}" type="presParOf" srcId="{21D2E622-F5AA-4A00-B96F-864D30A8F448}" destId="{76392044-E3AA-4ADB-B5CE-B6C1D4B32BE3}" srcOrd="2" destOrd="0" presId="urn:microsoft.com/office/officeart/2018/2/layout/IconVerticalSolidList"/>
    <dgm:cxn modelId="{E16E70B2-6A7F-494B-8937-A91D0296BCFC}" type="presParOf" srcId="{21D2E622-F5AA-4A00-B96F-864D30A8F448}" destId="{BAA45FE1-E807-487B-AB0C-2D0818385DF8}" srcOrd="3" destOrd="0" presId="urn:microsoft.com/office/officeart/2018/2/layout/IconVerticalSolidList"/>
    <dgm:cxn modelId="{6A21994B-EDC6-4E4E-91AB-A5898C500393}" type="presParOf" srcId="{7B37D7B3-B17F-4EC2-99D6-011B7DF61931}" destId="{6D8317B5-F147-4405-BE02-B3034120B9E1}" srcOrd="1" destOrd="0" presId="urn:microsoft.com/office/officeart/2018/2/layout/IconVerticalSolidList"/>
    <dgm:cxn modelId="{BC9BAE3F-9D3E-4328-B8E2-28FBCE351EE6}" type="presParOf" srcId="{7B37D7B3-B17F-4EC2-99D6-011B7DF61931}" destId="{356276EA-D075-43EB-9353-BC522CD44E53}" srcOrd="2" destOrd="0" presId="urn:microsoft.com/office/officeart/2018/2/layout/IconVerticalSolidList"/>
    <dgm:cxn modelId="{547D6741-4737-45B3-B08B-5AD3F1AE514D}" type="presParOf" srcId="{356276EA-D075-43EB-9353-BC522CD44E53}" destId="{9F59C84C-B6C0-4515-9277-60A995FC8981}" srcOrd="0" destOrd="0" presId="urn:microsoft.com/office/officeart/2018/2/layout/IconVerticalSolidList"/>
    <dgm:cxn modelId="{2ED98ED6-769D-4B9A-9C79-7E1390ADEC7D}" type="presParOf" srcId="{356276EA-D075-43EB-9353-BC522CD44E53}" destId="{ACA2EA9F-1DFD-4C26-82E5-8A8CFE5B3D68}" srcOrd="1" destOrd="0" presId="urn:microsoft.com/office/officeart/2018/2/layout/IconVerticalSolidList"/>
    <dgm:cxn modelId="{50C29A39-7513-46DD-82F0-63862335DC1D}" type="presParOf" srcId="{356276EA-D075-43EB-9353-BC522CD44E53}" destId="{B274CAEF-AB21-4B2B-AAC5-8F3DD1E409CF}" srcOrd="2" destOrd="0" presId="urn:microsoft.com/office/officeart/2018/2/layout/IconVerticalSolidList"/>
    <dgm:cxn modelId="{DE9F009D-20D1-46A2-8D25-FB3E695E7152}" type="presParOf" srcId="{356276EA-D075-43EB-9353-BC522CD44E53}" destId="{04A650DD-DE62-4826-BC50-438C9AC8D69B}" srcOrd="3" destOrd="0" presId="urn:microsoft.com/office/officeart/2018/2/layout/IconVerticalSolidList"/>
    <dgm:cxn modelId="{32320FFE-53EC-41AC-9FF5-5AA2FB45851D}" type="presParOf" srcId="{7B37D7B3-B17F-4EC2-99D6-011B7DF61931}" destId="{4E118CD8-3069-463E-B92F-9937AF75663B}" srcOrd="3" destOrd="0" presId="urn:microsoft.com/office/officeart/2018/2/layout/IconVerticalSolidList"/>
    <dgm:cxn modelId="{B272142C-E372-41C5-BD30-C0AEEB2CF5F7}" type="presParOf" srcId="{7B37D7B3-B17F-4EC2-99D6-011B7DF61931}" destId="{67269259-8C02-4139-9ED3-CC6E72AB911D}" srcOrd="4" destOrd="0" presId="urn:microsoft.com/office/officeart/2018/2/layout/IconVerticalSolidList"/>
    <dgm:cxn modelId="{4CE058A7-9900-465D-ACDF-6E9C28A6F634}" type="presParOf" srcId="{67269259-8C02-4139-9ED3-CC6E72AB911D}" destId="{3BE13FB4-730E-42F7-B0B0-886FF9676F52}" srcOrd="0" destOrd="0" presId="urn:microsoft.com/office/officeart/2018/2/layout/IconVerticalSolidList"/>
    <dgm:cxn modelId="{09E2882C-9232-42F6-BE02-6CD9EDF4F397}" type="presParOf" srcId="{67269259-8C02-4139-9ED3-CC6E72AB911D}" destId="{22C45786-2306-4D9D-8BB3-1BBC5DCDD6F2}" srcOrd="1" destOrd="0" presId="urn:microsoft.com/office/officeart/2018/2/layout/IconVerticalSolidList"/>
    <dgm:cxn modelId="{06755CD4-7EAE-4747-9FE8-3FB276F45799}" type="presParOf" srcId="{67269259-8C02-4139-9ED3-CC6E72AB911D}" destId="{69F4178B-DBB0-413E-BC3D-EAAEFC347B9B}" srcOrd="2" destOrd="0" presId="urn:microsoft.com/office/officeart/2018/2/layout/IconVerticalSolidList"/>
    <dgm:cxn modelId="{0364ECCA-2DA0-42CA-8C63-2C2467849398}" type="presParOf" srcId="{67269259-8C02-4139-9ED3-CC6E72AB911D}" destId="{B45C04E1-4D43-4ABC-ABF3-A59B0198F223}" srcOrd="3" destOrd="0" presId="urn:microsoft.com/office/officeart/2018/2/layout/IconVerticalSolidList"/>
    <dgm:cxn modelId="{7BB3FE77-BAC0-4BC2-B830-1FD7E99CE0D1}" type="presParOf" srcId="{7B37D7B3-B17F-4EC2-99D6-011B7DF61931}" destId="{D2B543E9-D428-4FD0-B46E-E88EA3A78DB3}" srcOrd="5" destOrd="0" presId="urn:microsoft.com/office/officeart/2018/2/layout/IconVerticalSolidList"/>
    <dgm:cxn modelId="{02E2D34E-B8D4-4590-BC17-5FF7C4A32F04}" type="presParOf" srcId="{7B37D7B3-B17F-4EC2-99D6-011B7DF61931}" destId="{87704C4D-040D-48E6-B168-E650BB3B0203}" srcOrd="6" destOrd="0" presId="urn:microsoft.com/office/officeart/2018/2/layout/IconVerticalSolidList"/>
    <dgm:cxn modelId="{508597AA-33B5-40E3-B9E0-7C1CF888E0EE}" type="presParOf" srcId="{87704C4D-040D-48E6-B168-E650BB3B0203}" destId="{FD951855-965C-4F2A-A99E-D6143B85E8F7}" srcOrd="0" destOrd="0" presId="urn:microsoft.com/office/officeart/2018/2/layout/IconVerticalSolidList"/>
    <dgm:cxn modelId="{6EF3E477-30E3-4067-9E1A-2206225897BB}" type="presParOf" srcId="{87704C4D-040D-48E6-B168-E650BB3B0203}" destId="{4131F283-23F8-4627-91A6-806DECE582B1}" srcOrd="1" destOrd="0" presId="urn:microsoft.com/office/officeart/2018/2/layout/IconVerticalSolidList"/>
    <dgm:cxn modelId="{AE22B150-E5F4-462C-A7D1-2FF076DAAB64}" type="presParOf" srcId="{87704C4D-040D-48E6-B168-E650BB3B0203}" destId="{5C9394C2-06DB-4D61-B83B-E2B062A7B3EC}" srcOrd="2" destOrd="0" presId="urn:microsoft.com/office/officeart/2018/2/layout/IconVerticalSolidList"/>
    <dgm:cxn modelId="{A1D4F27A-AA80-493A-8FED-DDCB43710CF3}" type="presParOf" srcId="{87704C4D-040D-48E6-B168-E650BB3B0203}" destId="{46C9A098-18A2-4ADA-AB3E-F5B3EB35B6B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CF4E9-A020-C44D-8665-7B3819529D3C}">
      <dsp:nvSpPr>
        <dsp:cNvPr id="0" name=""/>
        <dsp:cNvSpPr/>
      </dsp:nvSpPr>
      <dsp:spPr>
        <a:xfrm>
          <a:off x="0" y="71157"/>
          <a:ext cx="7394630" cy="2410016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Sublime is an exceptional loftiness and excellence of expression.</a:t>
          </a:r>
          <a:endParaRPr lang="en-US" sz="37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7647" y="188804"/>
        <a:ext cx="7159336" cy="2174722"/>
      </dsp:txXfrm>
    </dsp:sp>
    <dsp:sp modelId="{8EDF9F02-F995-554E-ADAE-DDC9CC8C80A5}">
      <dsp:nvSpPr>
        <dsp:cNvPr id="0" name=""/>
        <dsp:cNvSpPr/>
      </dsp:nvSpPr>
      <dsp:spPr>
        <a:xfrm>
          <a:off x="0" y="2587734"/>
          <a:ext cx="7394630" cy="190476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Its central test is its effect: it can transport the audience beyond ordinary response.</a:t>
          </a:r>
          <a:endParaRPr lang="en-US" sz="37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83" y="2680717"/>
        <a:ext cx="7208664" cy="1718794"/>
      </dsp:txXfrm>
    </dsp:sp>
    <dsp:sp modelId="{A7B74F6C-2FF2-194D-B10D-59841D3941EF}">
      <dsp:nvSpPr>
        <dsp:cNvPr id="0" name=""/>
        <dsp:cNvSpPr/>
      </dsp:nvSpPr>
      <dsp:spPr>
        <a:xfrm>
          <a:off x="0" y="4599054"/>
          <a:ext cx="7394630" cy="1904760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is not simply difficult vocabulary, decoration, or a grand subject.</a:t>
          </a:r>
          <a:endParaRPr lang="en-US" sz="37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983" y="4692037"/>
        <a:ext cx="7208664" cy="1718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D43AC-97DF-4973-BCC9-0BF03EFE8DA1}">
      <dsp:nvSpPr>
        <dsp:cNvPr id="0" name=""/>
        <dsp:cNvSpPr/>
      </dsp:nvSpPr>
      <dsp:spPr>
        <a:xfrm>
          <a:off x="0" y="4805"/>
          <a:ext cx="11872686" cy="10844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B5115-9C3A-4B58-83AB-34471EEB6666}">
      <dsp:nvSpPr>
        <dsp:cNvPr id="0" name=""/>
        <dsp:cNvSpPr/>
      </dsp:nvSpPr>
      <dsp:spPr>
        <a:xfrm>
          <a:off x="328051" y="248810"/>
          <a:ext cx="597040" cy="5964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A45FE1-E807-487B-AB0C-2D0818385DF8}">
      <dsp:nvSpPr>
        <dsp:cNvPr id="0" name=""/>
        <dsp:cNvSpPr/>
      </dsp:nvSpPr>
      <dsp:spPr>
        <a:xfrm>
          <a:off x="1253143" y="4805"/>
          <a:ext cx="10600243" cy="1118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59" tIns="118359" rIns="118359" bIns="118359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Diction is the writer's choice and arrangement of words.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3143" y="4805"/>
        <a:ext cx="10600243" cy="1118357"/>
      </dsp:txXfrm>
    </dsp:sp>
    <dsp:sp modelId="{9F59C84C-B6C0-4515-9277-60A995FC8981}">
      <dsp:nvSpPr>
        <dsp:cNvPr id="0" name=""/>
        <dsp:cNvSpPr/>
      </dsp:nvSpPr>
      <dsp:spPr>
        <a:xfrm>
          <a:off x="0" y="1402751"/>
          <a:ext cx="11872686" cy="10844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A2EA9F-1DFD-4C26-82E5-8A8CFE5B3D68}">
      <dsp:nvSpPr>
        <dsp:cNvPr id="0" name=""/>
        <dsp:cNvSpPr/>
      </dsp:nvSpPr>
      <dsp:spPr>
        <a:xfrm>
          <a:off x="328051" y="1646757"/>
          <a:ext cx="597040" cy="5964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650DD-DE62-4826-BC50-438C9AC8D69B}">
      <dsp:nvSpPr>
        <dsp:cNvPr id="0" name=""/>
        <dsp:cNvSpPr/>
      </dsp:nvSpPr>
      <dsp:spPr>
        <a:xfrm>
          <a:off x="1253143" y="1402751"/>
          <a:ext cx="10600243" cy="1118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59" tIns="118359" rIns="118359" bIns="118359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Metaphor, vivid imagery, elevated vocabulary and striking expression can create grandeur.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3143" y="1402751"/>
        <a:ext cx="10600243" cy="1118357"/>
      </dsp:txXfrm>
    </dsp:sp>
    <dsp:sp modelId="{3BE13FB4-730E-42F7-B0B0-886FF9676F52}">
      <dsp:nvSpPr>
        <dsp:cNvPr id="0" name=""/>
        <dsp:cNvSpPr/>
      </dsp:nvSpPr>
      <dsp:spPr>
        <a:xfrm>
          <a:off x="0" y="2800698"/>
          <a:ext cx="11872686" cy="10844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C45786-2306-4D9D-8BB3-1BBC5DCDD6F2}">
      <dsp:nvSpPr>
        <dsp:cNvPr id="0" name=""/>
        <dsp:cNvSpPr/>
      </dsp:nvSpPr>
      <dsp:spPr>
        <a:xfrm>
          <a:off x="328051" y="3044703"/>
          <a:ext cx="597040" cy="5964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5C04E1-4D43-4ABC-ABF3-A59B0198F223}">
      <dsp:nvSpPr>
        <dsp:cNvPr id="0" name=""/>
        <dsp:cNvSpPr/>
      </dsp:nvSpPr>
      <dsp:spPr>
        <a:xfrm>
          <a:off x="1253143" y="2800698"/>
          <a:ext cx="10600243" cy="1118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59" tIns="118359" rIns="118359" bIns="118359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language must fit the thought and emotional situation.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3143" y="2800698"/>
        <a:ext cx="10600243" cy="1118357"/>
      </dsp:txXfrm>
    </dsp:sp>
    <dsp:sp modelId="{FD951855-965C-4F2A-A99E-D6143B85E8F7}">
      <dsp:nvSpPr>
        <dsp:cNvPr id="0" name=""/>
        <dsp:cNvSpPr/>
      </dsp:nvSpPr>
      <dsp:spPr>
        <a:xfrm>
          <a:off x="0" y="4198645"/>
          <a:ext cx="11872686" cy="10844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1F283-23F8-4627-91A6-806DECE582B1}">
      <dsp:nvSpPr>
        <dsp:cNvPr id="0" name=""/>
        <dsp:cNvSpPr/>
      </dsp:nvSpPr>
      <dsp:spPr>
        <a:xfrm>
          <a:off x="328051" y="4442650"/>
          <a:ext cx="597040" cy="5964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9A098-18A2-4ADA-AB3E-F5B3EB35B6B3}">
      <dsp:nvSpPr>
        <dsp:cNvPr id="0" name=""/>
        <dsp:cNvSpPr/>
      </dsp:nvSpPr>
      <dsp:spPr>
        <a:xfrm>
          <a:off x="1253143" y="4198645"/>
          <a:ext cx="10600243" cy="1118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59" tIns="118359" rIns="118359" bIns="118359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Grand words without grand thought produce bombast, not sublimity.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3143" y="4198645"/>
        <a:ext cx="10600243" cy="1118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884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Ask: 'What is the difference between being convinced and being transported?' Use this to distinguish rhetoric that persuades from writing that elevates.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is the core diagram. Have students repeat all five sources aloud. Note that translations vary: 'command of full-blooded ideas', 'emotion', 'figures', 'nobility of phrase', and 'composition' are common formulations.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Milton's Paradise Lost as an accessible example of cosmic scale. Ask students to name an Indian literary work whose thought or vision feels expansive.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Stress the word 'appropriate'. Longinus does not praise shouting or emotional excess for its own sake. The feeling must arise naturally from the situation and thought.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Briefly define: apostrophe = direct address to an absent/personified figure; anaphora = repetition at the beginning; asyndeton = omission of conjunctions; hyperbaton = unusual word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useful classroom formula: Great thought + fitting language = potential sublimity; grand language without great thought = bombast.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source is sometimes translated as 'composition' or 'general effect'. Explain that Longinus ultimately cares about the total effect produced by the arrangement of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the balance. This is a useful corrective to the idea that Longinus simply celebrates spontaneous genius.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Keep the comparison concise. Longinus is fundamentally rhetorical/literary; Burke is strongly psychological and sensory; Kant is philosophical and concerned with the mind's capacities.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Close by returning to the opening question: what makes language feel larger than ordinary language? The answer should now include both the five sources and the reader's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6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07FFB3-0E98-CE34-4A8C-30F8B4A3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 fontScale="90000"/>
          </a:bodyPr>
          <a:lstStyle/>
          <a:p>
            <a:pPr>
              <a:defRPr sz="3000" b="1">
                <a:solidFill>
                  <a:srgbClr val="B99141"/>
                </a:solidFill>
              </a:defRPr>
            </a:pPr>
            <a: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LONGINUS’S</a:t>
            </a:r>
            <a:b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 OF </a:t>
            </a:r>
            <a:b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SUBLIME</a:t>
            </a:r>
            <a:b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dirty="0">
                <a:solidFill>
                  <a:schemeClr val="bg1"/>
                </a:solidFill>
                <a:highlight>
                  <a:srgbClr val="00FFFF"/>
                </a:highlight>
              </a:rPr>
              <a:t>(Peri </a:t>
            </a:r>
            <a:r>
              <a:rPr lang="en-IN" sz="5400" dirty="0" err="1">
                <a:solidFill>
                  <a:schemeClr val="bg1"/>
                </a:solidFill>
                <a:highlight>
                  <a:srgbClr val="00FFFF"/>
                </a:highlight>
              </a:rPr>
              <a:t>Hypsous</a:t>
            </a:r>
            <a:r>
              <a:rPr lang="en-IN" sz="5400" dirty="0">
                <a:solidFill>
                  <a:schemeClr val="bg1"/>
                </a:solidFill>
                <a:highlight>
                  <a:srgbClr val="00FFFF"/>
                </a:highlight>
              </a:rPr>
              <a:t>).</a:t>
            </a:r>
            <a:br>
              <a:rPr lang="en-IN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017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AB8D85-FC2D-9F36-E4F6-2F0EBED78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52" y="116114"/>
            <a:ext cx="3904307" cy="6574972"/>
          </a:xfrm>
          <a:solidFill>
            <a:schemeClr val="accent3">
              <a:lumMod val="40000"/>
              <a:lumOff val="60000"/>
            </a:schemeClr>
          </a:solidFill>
        </p:spPr>
        <p:txBody>
          <a:bodyPr anchor="ctr">
            <a:normAutofit/>
          </a:bodyPr>
          <a:lstStyle/>
          <a:p>
            <a:b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b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4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Sublime</a:t>
            </a:r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581E75-582E-27D1-C07D-7700B6FD92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339555"/>
              </p:ext>
            </p:extLst>
          </p:nvPr>
        </p:nvGraphicFramePr>
        <p:xfrm>
          <a:off x="4648018" y="116114"/>
          <a:ext cx="7394630" cy="6574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506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28598" y="378142"/>
            <a:ext cx="11384281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Effect: Transport, Wonder and Lasting Impact</a:t>
            </a:r>
          </a:p>
        </p:txBody>
      </p:sp>
      <p:sp>
        <p:nvSpPr>
          <p:cNvPr id="4" name="Oval 3"/>
          <p:cNvSpPr/>
          <p:nvPr/>
        </p:nvSpPr>
        <p:spPr>
          <a:xfrm>
            <a:off x="228599" y="1508760"/>
            <a:ext cx="5707743" cy="2743200"/>
          </a:xfrm>
          <a:prstGeom prst="ellipse">
            <a:avLst/>
          </a:prstGeom>
          <a:solidFill>
            <a:srgbClr val="002060"/>
          </a:solidFill>
          <a:ln>
            <a:solidFill>
              <a:srgbClr val="B99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B99141"/>
                </a:solidFill>
              </a:defRPr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Carries the reader beyond ordinary response</a:t>
            </a:r>
          </a:p>
        </p:txBody>
      </p:sp>
      <p:sp>
        <p:nvSpPr>
          <p:cNvPr id="5" name="Oval 4"/>
          <p:cNvSpPr/>
          <p:nvPr/>
        </p:nvSpPr>
        <p:spPr>
          <a:xfrm>
            <a:off x="6264819" y="1346962"/>
            <a:ext cx="5707743" cy="2743200"/>
          </a:xfrm>
          <a:prstGeom prst="ellipse">
            <a:avLst/>
          </a:prstGeom>
          <a:solidFill>
            <a:srgbClr val="7030A0"/>
          </a:solidFill>
          <a:ln>
            <a:solidFill>
              <a:srgbClr val="B99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B99141"/>
                </a:solidFill>
              </a:defRPr>
            </a:pPr>
            <a:r>
              <a:rPr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WONDER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Produces awe, admiration and greatness</a:t>
            </a:r>
          </a:p>
        </p:txBody>
      </p:sp>
      <p:sp>
        <p:nvSpPr>
          <p:cNvPr id="6" name="Oval 5"/>
          <p:cNvSpPr/>
          <p:nvPr/>
        </p:nvSpPr>
        <p:spPr>
          <a:xfrm>
            <a:off x="3080839" y="3928364"/>
            <a:ext cx="6367961" cy="2743200"/>
          </a:xfrm>
          <a:prstGeom prst="ellipse">
            <a:avLst/>
          </a:prstGeom>
          <a:solidFill>
            <a:srgbClr val="192337"/>
          </a:solidFill>
          <a:ln>
            <a:solidFill>
              <a:srgbClr val="B99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B99141"/>
                </a:solidFill>
              </a:defRPr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Leaves a durable impression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398" y="384048"/>
            <a:ext cx="10363202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Five Principal Sources of the Sublime</a:t>
            </a:r>
          </a:p>
        </p:txBody>
      </p:sp>
      <p:sp>
        <p:nvSpPr>
          <p:cNvPr id="4" name="Oval 3"/>
          <p:cNvSpPr/>
          <p:nvPr/>
        </p:nvSpPr>
        <p:spPr>
          <a:xfrm>
            <a:off x="3773713" y="2148840"/>
            <a:ext cx="4557487" cy="1508760"/>
          </a:xfrm>
          <a:prstGeom prst="ellipse">
            <a:avLst/>
          </a:prstGeom>
          <a:solidFill>
            <a:srgbClr val="192337"/>
          </a:solidFill>
          <a:ln>
            <a:solidFill>
              <a:srgbClr val="B99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sz="32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br>
              <a:rPr sz="32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2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SUBLIME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399" y="1223848"/>
            <a:ext cx="5007429" cy="9249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92337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Grandeur of thought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113" y="1304699"/>
            <a:ext cx="4557487" cy="84414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92337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Strong emotion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398" y="3657600"/>
            <a:ext cx="4876801" cy="10515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92337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Figures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113" y="3657600"/>
            <a:ext cx="4557487" cy="11126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92337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Noble diction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0436" y="4891314"/>
            <a:ext cx="8309564" cy="130946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92337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Harmonious composition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24318" y="384048"/>
            <a:ext cx="4912883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Grandeur of Thought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94750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first source is the capacity for noble, expansive and elevated thinking.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writer must approach the subject with intellectual and imaginative breadth.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Large ideas include heroism, mortality, destiny, freedom, divine power and the human condition.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grand subject alone is insufficient: it must be imaginatively realized.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25621" y="384048"/>
            <a:ext cx="7110281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Strong and Inspired Emotion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85537"/>
            <a:ext cx="10413274" cy="5439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Genuine sublimity is powered by </a:t>
            </a:r>
            <a:r>
              <a:rPr sz="4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intense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appropriate emotion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Emotion gives energy and urgency to thought.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solidFill>
                  <a:schemeClr val="bg1"/>
                </a:solidFill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Awe, grief, courage, anger, wonder and passionate conviction can contribute to sublimity.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But uncontrolled or artificial emotion can become bombastic.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688165" y="384048"/>
            <a:ext cx="6785191" cy="646331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Figures of Thought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5501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Figures intensify thought and emotion when used organically.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Important devices discussed include rhetorical questions, apostrophe, anaphora, hyperbaton and asyndeton.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figure should seem natural in the moment of passion rather than mechanically inserted.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solidFill>
                  <a:schemeClr val="bg1"/>
                </a:solidFill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purpose is expressive force, not ornament for ornament's sake.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27163-2ED7-1E58-DE1E-62D3D1E0F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415486" cy="4220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Rhetorical devices or figures of speech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500C8-A4CD-80C9-FB12-083BEB28F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15" y="899885"/>
            <a:ext cx="11945256" cy="583474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en-US"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Apostrophe: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Meaning: A speaker or writer directly addresses an absent person, a dead person, an inanimate object, or an abstract idea as if it were present and able to respond.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 "O death, where is thy sting?" (addressing death as a person). </a:t>
            </a:r>
          </a:p>
          <a:p>
            <a:r>
              <a:rPr lang="en-US"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Anaphora</a:t>
            </a:r>
            <a:r>
              <a:rPr lang="en-US" sz="40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Meaning: The repetition of the exact same word or phrase at the very beginning of successive sentences, lines, or clauses for emphasis and rhythm.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 "We shall fight on the beaches, we shall fight on the landing grounds, we shall fight in the fields..." </a:t>
            </a:r>
          </a:p>
          <a:p>
            <a:r>
              <a:rPr lang="en-US"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Hyperbaton: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Meaning: The deliberate shifting or inversion of the normal, logical word order of a sentence to create a dramatic, elevated, or poetic effect.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 "Object there was none. Passion there was none." (instead of "There was no object. There was no passion.</a:t>
            </a:r>
          </a:p>
          <a:p>
            <a:r>
              <a:rPr lang="en-US"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Asyndeton</a:t>
            </a:r>
            <a:r>
              <a:rPr lang="en-US" sz="40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Meaning: The intentional omission of coordinating conjunctions (such as "and," "but," "or") between related clauses, phrases, or items in a list to speed up the rhythm and create a punchy, urgent effect.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 "I came, I saw, I conquered." (leaving out "and" before the last verb)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33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1600" y="384048"/>
            <a:ext cx="11756571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Noble Diction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11</a:t>
            </a: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4C3A474E-DED4-A8C9-FA69-8BE9CEAD2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0528212"/>
              </p:ext>
            </p:extLst>
          </p:nvPr>
        </p:nvGraphicFramePr>
        <p:xfrm>
          <a:off x="101600" y="1325880"/>
          <a:ext cx="11872686" cy="532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8971" y="384048"/>
            <a:ext cx="11480799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Dignified and Harmonious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857" y="1325880"/>
            <a:ext cx="11596913" cy="5439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Composition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concerns the </a:t>
            </a:r>
            <a:r>
              <a:rPr sz="40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arrangement of words, clauses, rhythm and the whole passage</a:t>
            </a: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Sound and structure can reinforce meaning and emotional intensity.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solidFill>
                  <a:schemeClr val="bg1"/>
                </a:solidFill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parts must work together to create a unified impression of grandeur.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4000" b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final effect depends on the harmony of thought, emotion and expression.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E0EAF-ADB0-A28E-C9FD-E2AD69CA7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23371"/>
            <a:ext cx="11284857" cy="79103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b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Sublimity vs. False Sublimity</a:t>
            </a:r>
            <a:b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7A021-FA3A-635D-404A-72B76F2A6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045029"/>
            <a:ext cx="5363029" cy="7547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 Sublimity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E02F0-7F93-A747-2167-B253474EC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143" y="1799771"/>
            <a:ext cx="5803219" cy="493485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grandeur + authentic emotion + fitting expression + control.</a:t>
            </a:r>
          </a:p>
          <a:p>
            <a:pPr marL="0" indent="0">
              <a:buNone/>
            </a:pPr>
            <a:endParaRPr lang="en-IN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Longinus values inspiration, but insists that artistic discipline must guide it.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68459-B034-A734-B5BD-46A79E504D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886" y="1045029"/>
            <a:ext cx="5065485" cy="75474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 Sublimity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F8747C-0570-CAAB-CCCE-95F6F73AE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799771"/>
            <a:ext cx="5907316" cy="493485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lang="en-IN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BOMBAST: inflated language without genuine greatness.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lang="en-IN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PUERILITY: childish or over-clever attempts at effect.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lang="en-IN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 PASSION: emotion that feels forced or theatrical.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068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481264" y="384048"/>
            <a:ext cx="9198993" cy="707886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and Art: Genius Meets Technique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325880"/>
            <a:ext cx="11734800" cy="508857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Longinus does not reduce great writing to rules.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genius supplies the capacity for greatness.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Study, practice and rhetorical knowledge shape that capacity.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Technique without imagination can become mechanical; inspiration without control can become chaotic.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6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finest writing unites natural power and disciplined craft.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443226" y="384048"/>
            <a:ext cx="727507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92337"/>
                </a:solidFill>
                <a:latin typeface="Aptos Display"/>
              </a:defRPr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Longinus and the Later Sublime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94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2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Longinus: chiefly a theory of elevated language, thought, rhetoric and audience effect.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2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Edmund Burke: emphasizes terror, vastness, obscurity and overwhelming sensation.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Immanuel Kant: develops the mathematical and dynamical Sublime through the mind's encounter with magnitude or power.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2D3037"/>
                </a:solidFill>
                <a:latin typeface="Aptos"/>
              </a:defRPr>
            </a:pPr>
            <a:r>
              <a:rPr sz="32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Longinus is an important starting point in the long history of Sublime theory.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B99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39500" y="384048"/>
            <a:ext cx="288252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rPr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857" y="1463040"/>
            <a:ext cx="11480800" cy="4393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36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Sublime is the power of great expression to elevate and transport the reader.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3600" b="1" dirty="0">
                <a:highlight>
                  <a:srgbClr val="008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Its five sources unite thought, emotion, rhetorical figures, diction and composition.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3600" b="1" dirty="0"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True sublimity is not mere ornament or inflated language.</a:t>
            </a:r>
          </a:p>
          <a:p>
            <a:pPr algn="ctr">
              <a:spcAft>
                <a:spcPts val="11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sz="3600" b="1" dirty="0"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Longinus makes literary greatness an experience: great writing enlarges the mind and leaves a lasting impression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19088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6969"/>
                </a:solidFill>
              </a:defRPr>
            </a:pPr>
            <a: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446520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78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1185</Words>
  <Application>Microsoft Macintosh PowerPoint</Application>
  <PresentationFormat>Widescreen</PresentationFormat>
  <Paragraphs>108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LONGINUS’S CONCEPT OF  THE SUBLIME (Peri Hypsous). </vt:lpstr>
      <vt:lpstr> What is  the Sublime?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Rhetorical devices or figures of speech </vt:lpstr>
      <vt:lpstr>PowerPoint Presentation</vt:lpstr>
      <vt:lpstr>PowerPoint Presentation</vt:lpstr>
      <vt:lpstr> True Sublimity vs. False Sublimity 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Rajesh Tiwari</cp:lastModifiedBy>
  <cp:revision>4</cp:revision>
  <dcterms:created xsi:type="dcterms:W3CDTF">2013-01-27T09:14:16Z</dcterms:created>
  <dcterms:modified xsi:type="dcterms:W3CDTF">2026-08-24T06:40:47Z</dcterms:modified>
  <cp:category/>
</cp:coreProperties>
</file>